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6.svg" ContentType="image/svg+xml"/>
  <Override PartName="/ppt/media/image68.svg" ContentType="image/svg+xml"/>
  <Override PartName="/ppt/media/image7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51"/>
  </p:notesMasterIdLst>
  <p:handoutMasterIdLst>
    <p:handoutMasterId r:id="rId52"/>
  </p:handoutMasterIdLst>
  <p:sldIdLst>
    <p:sldId id="257" r:id="rId4"/>
    <p:sldId id="261" r:id="rId5"/>
    <p:sldId id="10314" r:id="rId6"/>
    <p:sldId id="265" r:id="rId7"/>
    <p:sldId id="266" r:id="rId8"/>
    <p:sldId id="10313" r:id="rId9"/>
    <p:sldId id="10160" r:id="rId10"/>
    <p:sldId id="10317" r:id="rId11"/>
    <p:sldId id="10161" r:id="rId12"/>
    <p:sldId id="10318" r:id="rId13"/>
    <p:sldId id="10319" r:id="rId14"/>
    <p:sldId id="10324" r:id="rId58"/>
    <p:sldId id="10325" r:id="rId59"/>
    <p:sldId id="275" r:id="rId15"/>
    <p:sldId id="10300" r:id="rId16"/>
    <p:sldId id="10293" r:id="rId17"/>
    <p:sldId id="10294" r:id="rId18"/>
    <p:sldId id="10301" r:id="rId19"/>
    <p:sldId id="280" r:id="rId20"/>
    <p:sldId id="10315" r:id="rId21"/>
    <p:sldId id="283" r:id="rId22"/>
    <p:sldId id="10178" r:id="rId23"/>
    <p:sldId id="10168" r:id="rId24"/>
    <p:sldId id="10316" r:id="rId25"/>
    <p:sldId id="10170" r:id="rId26"/>
    <p:sldId id="391" r:id="rId27"/>
    <p:sldId id="286" r:id="rId28"/>
    <p:sldId id="10322" r:id="rId29"/>
    <p:sldId id="10323" r:id="rId30"/>
    <p:sldId id="293" r:id="rId31"/>
    <p:sldId id="289" r:id="rId32"/>
    <p:sldId id="10171" r:id="rId33"/>
    <p:sldId id="9697" r:id="rId34"/>
    <p:sldId id="9698" r:id="rId35"/>
    <p:sldId id="10164" r:id="rId36"/>
    <p:sldId id="10165" r:id="rId37"/>
    <p:sldId id="437" r:id="rId38"/>
    <p:sldId id="10303" r:id="rId39"/>
    <p:sldId id="10312" r:id="rId40"/>
    <p:sldId id="446" r:id="rId41"/>
    <p:sldId id="10258" r:id="rId42"/>
    <p:sldId id="10151" r:id="rId43"/>
    <p:sldId id="10201" r:id="rId44"/>
    <p:sldId id="9495" r:id="rId45"/>
    <p:sldId id="582" r:id="rId46"/>
    <p:sldId id="583" r:id="rId47"/>
    <p:sldId id="10167" r:id="rId48"/>
    <p:sldId id="584" r:id="rId49"/>
    <p:sldId id="48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317"/>
            <p14:sldId id="10161"/>
            <p14:sldId id="10318"/>
            <p14:sldId id="10319"/>
            <p14:sldId id="275"/>
            <p14:sldId id="10300"/>
            <p14:sldId id="10293"/>
            <p14:sldId id="10294"/>
            <p14:sldId id="10301"/>
            <p14:sldId id="280"/>
            <p14:sldId id="10315"/>
            <p14:sldId id="283"/>
            <p14:sldId id="10178"/>
            <p14:sldId id="10168"/>
            <p14:sldId id="10316"/>
            <p14:sldId id="10170"/>
            <p14:sldId id="391"/>
            <p14:sldId id="286"/>
            <p14:sldId id="10322"/>
            <p14:sldId id="10323"/>
            <p14:sldId id="293"/>
            <p14:sldId id="289"/>
            <p14:sldId id="10171"/>
            <p14:sldId id="9697"/>
            <p14:sldId id="9698"/>
            <p14:sldId id="10164"/>
            <p14:sldId id="10165"/>
            <p14:sldId id="437"/>
            <p14:sldId id="10303"/>
            <p14:sldId id="10312"/>
            <p14:sldId id="446"/>
            <p14:sldId id="10258"/>
            <p14:sldId id="10151"/>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5" autoAdjust="0"/>
    <p:restoredTop sz="94249" autoAdjust="0"/>
  </p:normalViewPr>
  <p:slideViewPr>
    <p:cSldViewPr snapToGrid="0">
      <p:cViewPr varScale="1">
        <p:scale>
          <a:sx n="76" d="100"/>
          <a:sy n="76" d="100"/>
        </p:scale>
        <p:origin x="907" y="67"/>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57" Type="http://schemas.microsoft.com/office/2018/10/relationships/authors" Target="authors.xml"/><Relationship Id="rId58" Type="http://schemas.openxmlformats.org/officeDocument/2006/relationships/slide" Target="slides/slide48.xml"/><Relationship Id="rId59" Type="http://schemas.openxmlformats.org/officeDocument/2006/relationships/slide" Target="slides/slide49.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chart>
    <c:autoTitleDeleted val="1"/>
    <c:plotArea>
      <c:pieChart>
        <c:varyColors val="1"/>
        <c:ser>
          <c:idx val="0"/>
          <c:order val="0"/>
          <c:tx>
            <c:strRef>
              <c:f>Sheet1!$B$1</c:f>
              <c:strCache>
                <c:ptCount val="1"/>
                <c:pt idx="0">
                  <c:v>Share (%)</c:v>
                </c:pt>
              </c:strCache>
            </c:strRef>
          </c:tx>
          <c:dPt>
            <c:idx val="0"/>
            <c:spPr>
              <a:solidFill>
                <a:srgbClr val="31097E"/>
              </a:solidFill>
            </c:spPr>
          </c:dPt>
          <c:dPt>
            <c:idx val="1"/>
            <c:spPr>
              <a:solidFill>
                <a:srgbClr val="33C5F0"/>
              </a:solidFill>
            </c:spPr>
          </c:dPt>
          <c:dPt>
            <c:idx val="2"/>
            <c:spPr>
              <a:solidFill>
                <a:srgbClr val="FFA500"/>
              </a:solidFill>
            </c:spPr>
          </c:dPt>
          <c:dPt>
            <c:idx val="3"/>
            <c:spPr>
              <a:solidFill>
                <a:srgbClr val="228B22"/>
              </a:solidFill>
            </c:spPr>
          </c:dPt>
          <c:dPt>
            <c:idx val="4"/>
            <c:spPr>
              <a:solidFill>
                <a:srgbClr val="DC143C"/>
              </a:solidFill>
            </c:spPr>
          </c:dPt>
          <c:dPt>
            <c:idx val="5"/>
            <c:spPr>
              <a:solidFill>
                <a:srgbClr val="FFD700"/>
              </a:solidFill>
            </c:spPr>
          </c:dPt>
          <c:cat>
            <c:strRef>
              <c:f>Sheet1!$A$2:$A$7</c:f>
              <c:strCache>
                <c:ptCount val="6"/>
                <c:pt idx="0">
                  <c:v>Chemicals</c:v>
                </c:pt>
                <c:pt idx="1">
                  <c:v>Automotive</c:v>
                </c:pt>
                <c:pt idx="2">
                  <c:v>Architectural Glass</c:v>
                </c:pt>
                <c:pt idx="3">
                  <c:v>Electronics</c:v>
                </c:pt>
                <c:pt idx="4">
                  <c:v>Life Science</c:v>
                </c:pt>
                <c:pt idx="5">
                  <c:v>Ceramics/Other</c:v>
                </c:pt>
              </c:strCache>
            </c:strRef>
          </c:cat>
          <c:val>
            <c:numRef>
              <c:f>Sheet1!$B$2:$B$7</c:f>
              <c:numCache>
                <c:formatCode>General</c:formatCode>
                <c:ptCount val="6"/>
                <c:pt idx="0">
                  <c:v>28.1</c:v>
                </c:pt>
                <c:pt idx="1">
                  <c:v>23.6</c:v>
                </c:pt>
                <c:pt idx="2">
                  <c:v>20.7</c:v>
                </c:pt>
                <c:pt idx="3">
                  <c:v>17.2</c:v>
                </c:pt>
                <c:pt idx="4">
                  <c:v>6.7</c:v>
                </c:pt>
                <c:pt idx="5">
                  <c:v>3.7</c:v>
                </c:pt>
              </c:numCache>
            </c:numRef>
          </c:val>
        </c:ser>
        <c:dLbls>
          <c:txPr>
            <a:bodyPr/>
            <a:lstStyle/>
            <a:p>
              <a:pPr>
                <a:defRPr sz="800">
                  <a:latin typeface="Poppins"/>
                </a:defRPr>
              </a:pPr>
            </a:p>
          </c:txPr>
          <c:showLegendKey val="0"/>
          <c:showVal val="0"/>
          <c:showCatName val="0"/>
          <c:showSerName val="0"/>
          <c:showPercent val="1"/>
          <c:showBubbleSize val="0"/>
          <c:showLeaderLines val="1"/>
        </c:dLbls>
      </c:pieChart>
    </c:plotArea>
    <c:legend>
      <c:legendPos/>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27769730783463803"/>
          <c:y val="6.1268207386617868E-2"/>
          <c:w val="0.32348188977918801"/>
          <c:h val="0.90763599560639008"/>
        </c:manualLayout>
      </c:layout>
      <c:radarChart>
        <c:radarStyle val="marker"/>
        <c:varyColors val="0"/>
        <c:ser>
          <c:idx val="0"/>
          <c:order val="0"/>
          <c:tx>
            <c:strRef>
              <c:f>Global!$L$42</c:f>
              <c:strCache>
                <c:ptCount val="1"/>
                <c:pt idx="0">
                  <c:v>Score</c:v>
                </c:pt>
              </c:strCache>
            </c:strRef>
          </c:tx>
          <c:spPr>
            <a:ln w="38100" cap="rnd">
              <a:solidFill>
                <a:srgbClr val="2E0975"/>
              </a:solidFill>
              <a:round/>
            </a:ln>
            <a:effectLst/>
          </c:spPr>
          <c:marker>
            <c:symbol val="circle"/>
            <c:size val="5"/>
            <c:spPr>
              <a:solidFill>
                <a:schemeClr val="accent4"/>
              </a:solidFill>
              <a:ln w="38100">
                <a:solidFill>
                  <a:srgbClr val="2E0975"/>
                </a:solidFill>
              </a:ln>
              <a:effectLst/>
            </c:spPr>
          </c:marker>
          <c:dLbls>
            <c:dLbl>
              <c:idx val="0"/>
              <c:layout>
                <c:manualLayout>
                  <c:x val="0.36956814144839001"/>
                  <c:y val="3.5848142191440911E-2"/>
                </c:manualLayout>
              </c:layout>
              <c:tx>
                <c:rich>
                  <a:bodyPr/>
                  <a:lstStyle/>
                  <a:p>
                    <a:r>
                      <a:rPr lang="en-US" sz="1000" b="1" i="0" u="none" strike="noStrike" baseline="0" dirty="0"/>
                      <a:t>Product Design Innovation</a:t>
                    </a:r>
                  </a:p>
                  <a:p>
                    <a:r>
                      <a:rPr lang="en-US" sz="1000" b="0" i="0" u="none" strike="noStrike" baseline="0" dirty="0"/>
                      <a:t>(Ex: Introduce new textures and functional patterns for modern architectural demand)</a:t>
                    </a:r>
                    <a:endParaRPr lang="en-US" sz="900" b="0" i="0" u="none" strike="noStrike" kern="1200" baseline="0" dirty="0">
                      <a:solidFill>
                        <a:prstClr val="black"/>
                      </a:solidFill>
                      <a:latin typeface="Poppins" panose="00000500000000000000" pitchFamily="2" charset="0"/>
                      <a:cs typeface="Poppins" panose="00000500000000000000" pitchFamily="2" charset="0"/>
                    </a:endParaRPr>
                  </a:p>
                </c:rich>
              </c:tx>
              <c:showLegendKey val="0"/>
              <c:showVal val="0"/>
              <c:showCatName val="1"/>
              <c:showSerName val="0"/>
              <c:showPercent val="0"/>
              <c:showBubbleSize val="0"/>
              <c:extLst>
                <c:ext xmlns:c15="http://schemas.microsoft.com/office/drawing/2012/chart" uri="{CE6537A1-D6FC-4f65-9D91-7224C49458BB}">
                  <c15:layout>
                    <c:manualLayout>
                      <c:w val="0.27238516846524496"/>
                      <c:h val="0.18687278804635207"/>
                    </c:manualLayout>
                  </c15:layout>
                  <c15:showDataLabelsRange val="0"/>
                </c:ext>
                <c:ext xmlns:c16="http://schemas.microsoft.com/office/drawing/2014/chart" uri="{C3380CC4-5D6E-409C-BE32-E72D297353CC}">
                  <c16:uniqueId val="{00000000-2C4C-408E-B373-B558B02F0C65}"/>
                </c:ext>
              </c:extLst>
            </c:dLbl>
            <c:dLbl>
              <c:idx val="1"/>
              <c:layout>
                <c:manualLayout>
                  <c:x val="0.23582166214438532"/>
                  <c:y val="0.15013812720089284"/>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Efficient Production Processes</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Reduce waste and energy consumption to lower unit production cost)</a:t>
                    </a:r>
                  </a:p>
                </c:rich>
              </c:tx>
              <c:showLegendKey val="0"/>
              <c:showVal val="0"/>
              <c:showCatName val="1"/>
              <c:showSerName val="0"/>
              <c:showPercent val="0"/>
              <c:showBubbleSize val="0"/>
              <c:extLst>
                <c:ext xmlns:c15="http://schemas.microsoft.com/office/drawing/2012/chart" uri="{CE6537A1-D6FC-4f65-9D91-7224C49458BB}">
                  <c15:layout>
                    <c:manualLayout>
                      <c:w val="0.22650002689548196"/>
                      <c:h val="0.1752433450598459"/>
                    </c:manualLayout>
                  </c15:layout>
                  <c15:showDataLabelsRange val="0"/>
                </c:ext>
                <c:ext xmlns:c16="http://schemas.microsoft.com/office/drawing/2014/chart" uri="{C3380CC4-5D6E-409C-BE32-E72D297353CC}">
                  <c16:uniqueId val="{00000001-2C4C-408E-B373-B558B02F0C65}"/>
                </c:ext>
              </c:extLst>
            </c:dLbl>
            <c:dLbl>
              <c:idx val="2"/>
              <c:layout>
                <c:manualLayout>
                  <c:x val="0.16965419390625916"/>
                  <c:y val="-1.7269755123664585E-3"/>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Wide Customization Options</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Offer bespoke patterns, sizes, and glazing options for clients)</a:t>
                    </a:r>
                  </a:p>
                </c:rich>
              </c:tx>
              <c:showLegendKey val="0"/>
              <c:showVal val="0"/>
              <c:showCatName val="1"/>
              <c:showSerName val="0"/>
              <c:showPercent val="0"/>
              <c:showBubbleSize val="0"/>
              <c:extLst>
                <c:ext xmlns:c15="http://schemas.microsoft.com/office/drawing/2012/chart" uri="{CE6537A1-D6FC-4f65-9D91-7224C49458BB}">
                  <c15:layout>
                    <c:manualLayout>
                      <c:w val="0.25024196785642272"/>
                      <c:h val="0.16752945987413856"/>
                    </c:manualLayout>
                  </c15:layout>
                  <c15:showDataLabelsRange val="0"/>
                </c:ext>
                <c:ext xmlns:c16="http://schemas.microsoft.com/office/drawing/2014/chart" uri="{C3380CC4-5D6E-409C-BE32-E72D297353CC}">
                  <c16:uniqueId val="{00000002-2C4C-408E-B373-B558B02F0C65}"/>
                </c:ext>
              </c:extLst>
            </c:dLbl>
            <c:dLbl>
              <c:idx val="3"/>
              <c:layout>
                <c:manualLayout>
                  <c:x val="0.2446767074953223"/>
                  <c:y val="-3.5697238262923404E-2"/>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Strong Distribution Network</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Establish partnerships with distributors, retailers, and architectural suppliers globally)</a:t>
                    </a:r>
                  </a:p>
                </c:rich>
              </c:tx>
              <c:showLegendKey val="0"/>
              <c:showVal val="0"/>
              <c:showCatName val="1"/>
              <c:showSerName val="0"/>
              <c:showPercent val="0"/>
              <c:showBubbleSize val="0"/>
              <c:extLst>
                <c:ext xmlns:c15="http://schemas.microsoft.com/office/drawing/2012/chart" uri="{CE6537A1-D6FC-4f65-9D91-7224C49458BB}">
                  <c15:layout>
                    <c:manualLayout>
                      <c:w val="0.28001810230602231"/>
                      <c:h val="0.23396305194284184"/>
                    </c:manualLayout>
                  </c15:layout>
                  <c15:showDataLabelsRange val="0"/>
                </c:ext>
                <c:ext xmlns:c16="http://schemas.microsoft.com/office/drawing/2014/chart" uri="{C3380CC4-5D6E-409C-BE32-E72D297353CC}">
                  <c16:uniqueId val="{00000003-2C4C-408E-B373-B558B02F0C65}"/>
                </c:ext>
              </c:extLst>
            </c:dLbl>
            <c:dLbl>
              <c:idx val="4"/>
              <c:layout>
                <c:manualLayout>
                  <c:x val="-0.23079698684827885"/>
                  <c:y val="7.6183032530560399E-2"/>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Sustainability and Compliance</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Use recycled glass and low-emission processes to meet regulations)</a:t>
                    </a:r>
                  </a:p>
                </c:rich>
              </c:tx>
              <c:showLegendKey val="0"/>
              <c:showVal val="0"/>
              <c:showCatName val="1"/>
              <c:showSerName val="0"/>
              <c:showPercent val="0"/>
              <c:showBubbleSize val="0"/>
              <c:extLst>
                <c:ext xmlns:c15="http://schemas.microsoft.com/office/drawing/2012/chart" uri="{CE6537A1-D6FC-4f65-9D91-7224C49458BB}">
                  <c15:layout>
                    <c:manualLayout>
                      <c:w val="0.28841677663861387"/>
                      <c:h val="0.15053742164576259"/>
                    </c:manualLayout>
                  </c15:layout>
                  <c15:showDataLabelsRange val="0"/>
                </c:ext>
                <c:ext xmlns:c16="http://schemas.microsoft.com/office/drawing/2014/chart" uri="{C3380CC4-5D6E-409C-BE32-E72D297353CC}">
                  <c16:uniqueId val="{00000004-2C4C-408E-B373-B558B02F0C65}"/>
                </c:ext>
              </c:extLst>
            </c:dLbl>
            <c:dLbl>
              <c:idx val="5"/>
              <c:layout>
                <c:manualLayout>
                  <c:x val="-0.1723308951743564"/>
                  <c:y val="-0.10919722799148436"/>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Branding and Marketing</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Showcase case studies and certifications to build industry trust)</a:t>
                    </a:r>
                  </a:p>
                </c:rich>
              </c:tx>
              <c:showLegendKey val="0"/>
              <c:showVal val="0"/>
              <c:showCatName val="1"/>
              <c:showSerName val="0"/>
              <c:showPercent val="0"/>
              <c:showBubbleSize val="0"/>
              <c:extLst>
                <c:ext xmlns:c15="http://schemas.microsoft.com/office/drawing/2012/chart" uri="{CE6537A1-D6FC-4f65-9D91-7224C49458BB}">
                  <c15:layout>
                    <c:manualLayout>
                      <c:w val="0.24424857499686214"/>
                      <c:h val="0.23567839889367403"/>
                    </c:manualLayout>
                  </c15:layout>
                  <c15:showDataLabelsRange val="0"/>
                </c:ext>
                <c:ext xmlns:c16="http://schemas.microsoft.com/office/drawing/2014/chart" uri="{C3380CC4-5D6E-409C-BE32-E72D297353CC}">
                  <c16:uniqueId val="{00000005-2C4C-408E-B373-B558B02F0C65}"/>
                </c:ext>
              </c:extLst>
            </c:dLbl>
            <c:dLbl>
              <c:idx val="6"/>
              <c:layout>
                <c:manualLayout>
                  <c:x val="-0.16502576735892455"/>
                  <c:y val="-7.7967155321739839E-2"/>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Supply Chain Resilience</a:t>
                    </a:r>
                  </a:p>
                  <a:p>
                    <a:r>
                      <a:rPr lang="en-US" sz="1000" b="0" i="0" u="none" strike="noStrike" baseline="0" dirty="0"/>
                      <a:t>(Ex: Diversify suppliers and maintain inventory buffers to avoid disruptions)</a:t>
                    </a:r>
                    <a:endParaRPr lang="en-US" sz="1000" dirty="0"/>
                  </a:p>
                </c:rich>
              </c:tx>
              <c:showLegendKey val="0"/>
              <c:showVal val="0"/>
              <c:showCatName val="1"/>
              <c:showSerName val="0"/>
              <c:showPercent val="0"/>
              <c:showBubbleSize val="0"/>
              <c:extLst>
                <c:ext xmlns:c15="http://schemas.microsoft.com/office/drawing/2012/chart" uri="{CE6537A1-D6FC-4f65-9D91-7224C49458BB}">
                  <c15:layout>
                    <c:manualLayout>
                      <c:w val="0.28512163168109439"/>
                      <c:h val="0.16752945987413856"/>
                    </c:manualLayout>
                  </c15:layout>
                  <c15:showDataLabelsRange val="0"/>
                </c:ext>
                <c:ext xmlns:c16="http://schemas.microsoft.com/office/drawing/2014/chart" uri="{C3380CC4-5D6E-409C-BE32-E72D297353CC}">
                  <c16:uniqueId val="{00000006-2C4C-408E-B373-B558B02F0C65}"/>
                </c:ext>
              </c:extLst>
            </c:dLbl>
            <c:dLbl>
              <c:idx val="7"/>
              <c:layout>
                <c:manualLayout>
                  <c:x val="-0.24732180522953359"/>
                  <c:y val="-4.024284274944925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C4C-408E-B373-B558B02F0C65}"/>
                </c:ext>
              </c:extLst>
            </c:dLbl>
            <c:dLbl>
              <c:idx val="8"/>
              <c:layout>
                <c:manualLayout>
                  <c:x val="-0.14738102459969649"/>
                  <c:y val="-1.5121413040087462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C4C-408E-B373-B558B02F0C65}"/>
                </c:ext>
              </c:extLst>
            </c:dLbl>
            <c:dLbl>
              <c:idx val="9"/>
              <c:layout>
                <c:manualLayout>
                  <c:x val="-0.13030253677054709"/>
                  <c:y val="-2.1169978256122501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C4C-408E-B373-B558B02F0C65}"/>
                </c:ext>
              </c:extLst>
            </c:dLbl>
            <c:dLbl>
              <c:idx val="10"/>
              <c:layout>
                <c:manualLayout>
                  <c:x val="-0.12777239042548796"/>
                  <c:y val="-2.419426086413993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C4C-408E-B373-B558B02F0C65}"/>
                </c:ext>
              </c:extLst>
            </c:dLbl>
            <c:dLbl>
              <c:idx val="11"/>
              <c:layout>
                <c:manualLayout>
                  <c:x val="-0.13915804897825421"/>
                  <c:y val="-4.3852097816253655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C4C-408E-B373-B558B02F0C65}"/>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showLegendKey val="0"/>
            <c:showVal val="0"/>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Global!$K$43:$K$49</c:f>
              <c:strCache>
                <c:ptCount val="7"/>
                <c:pt idx="0">
                  <c:v>Strong Customer Support and Financial Literacy Resources (24/7 Chatbots, Educational Webinars)</c:v>
                </c:pt>
                <c:pt idx="1">
                  <c:v>AI-Powered Personalization and Engagement (Personalized Financial Insights, Targeted Product Recommendations)</c:v>
                </c:pt>
                <c:pt idx="2">
                  <c:v>Open Banking and API Integration (Third-Party Fintech Partnerships, Innovative Financial Tools)</c:v>
                </c:pt>
                <c:pt idx="3">
                  <c:v>Robust Cybersecurity and Data Privacy (Multi-Factor Authentication, Data Encryption, Transparent Communication)</c:v>
                </c:pt>
                <c:pt idx="4">
                  <c:v>Frictionless Onboarding and Account Management (Instant Account Opening, Digital Identity Verification)</c:v>
                </c:pt>
                <c:pt idx="5">
                  <c:v>Focus On Financial Inclusion and Social Impact (Accessible Banking Solutions, Sustainable Investment Options)</c:v>
                </c:pt>
                <c:pt idx="6">
                  <c:v>Cloud-Based Infrastructure and Scalability (Agility, Cost-Efficiency, Global Reach)</c:v>
                </c:pt>
              </c:strCache>
            </c:strRef>
          </c:cat>
          <c:val>
            <c:numRef>
              <c:f>Global!$L$43:$L$49</c:f>
              <c:numCache>
                <c:formatCode>General</c:formatCode>
                <c:ptCount val="7"/>
                <c:pt idx="0">
                  <c:v>8</c:v>
                </c:pt>
                <c:pt idx="1">
                  <c:v>8</c:v>
                </c:pt>
                <c:pt idx="2">
                  <c:v>8</c:v>
                </c:pt>
                <c:pt idx="3">
                  <c:v>7</c:v>
                </c:pt>
                <c:pt idx="4">
                  <c:v>7</c:v>
                </c:pt>
                <c:pt idx="5">
                  <c:v>6</c:v>
                </c:pt>
                <c:pt idx="6">
                  <c:v>6</c:v>
                </c:pt>
              </c:numCache>
            </c:numRef>
          </c:val>
          <c:extLst>
            <c:ext xmlns:c16="http://schemas.microsoft.com/office/drawing/2014/chart" uri="{C3380CC4-5D6E-409C-BE32-E72D297353CC}">
              <c16:uniqueId val="{0000000C-2C4C-408E-B373-B558B02F0C65}"/>
            </c:ext>
          </c:extLst>
        </c:ser>
        <c:dLbls>
          <c:showLegendKey val="0"/>
          <c:showVal val="1"/>
          <c:showCatName val="0"/>
          <c:showSerName val="0"/>
          <c:showPercent val="0"/>
          <c:showBubbleSize val="0"/>
        </c:dLbls>
        <c:axId val="248830208"/>
        <c:axId val="248845440"/>
      </c:radarChart>
      <c:catAx>
        <c:axId val="248830208"/>
        <c:scaling>
          <c:orientation val="minMax"/>
        </c:scaling>
        <c:delete val="1"/>
        <c:axPos val="b"/>
        <c:numFmt formatCode="General" sourceLinked="1"/>
        <c:majorTickMark val="none"/>
        <c:minorTickMark val="none"/>
        <c:tickLblPos val="nextTo"/>
        <c:crossAx val="248845440"/>
        <c:crosses val="autoZero"/>
        <c:auto val="1"/>
        <c:lblAlgn val="ctr"/>
        <c:lblOffset val="100"/>
        <c:noMultiLvlLbl val="0"/>
      </c:catAx>
      <c:valAx>
        <c:axId val="24884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crossAx val="2488302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Poppins" panose="00000500000000000000" pitchFamily="2" charset="0"/>
          <a:cs typeface="Poppins" panose="00000500000000000000" pitchFamily="2"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Tempered Patterned Glass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Laminated Patterned Glass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Insulated Patterned Glass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Tempered Patterned Glass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Laminated Patterned Glass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Insulated Patterned Glass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Tempered Patterned Glass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Laminated Patterned Glass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Insulated Patterned Glass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 (USD Bn)</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15.4</c:v>
                </c:pt>
                <c:pt idx="1">
                  <c:v>14.3</c:v>
                </c:pt>
                <c:pt idx="2">
                  <c:v>13.6</c:v>
                </c:pt>
              </c:numCache>
            </c:numRef>
          </c:val>
        </c:ser>
        <c:dLbls>
          <c:txPr>
            <a:bodyPr/>
            <a:lstStyle/>
            <a:p>
              <a:pPr>
                <a:defRPr sz="1000" b="0">
                  <a:latin typeface="Poppins"/>
                </a:defRPr>
              </a:pPr>
            </a:p>
          </c:txPr>
          <c:showLegendKey val="0"/>
          <c:showVal val="1"/>
          <c:showCatName val="0"/>
          <c:showSerName val="0"/>
          <c:showPercent val="0"/>
          <c:showBubbleSize val="0"/>
          <c:showLeaderLines val="1"/>
        </c:dLbls>
        <c:gapWidth val="50"/>
        <c:axId val="-2068027336"/>
        <c:axId val="-2113994440"/>
      </c:barChart>
      <c:catAx>
        <c:axId val="-2068027336"/>
        <c:scaling>
          <c:orientation val="minMax"/>
        </c:scaling>
        <c:delete val="0"/>
        <c:axPos val="b"/>
        <c:majorTickMark val="none"/>
        <c:minorTickMark val="none"/>
        <c:tickLblPos val="nextTo"/>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10-10-2025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10-10-2025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10</a:t>
            </a:fld>
            <a:endParaRPr lang="en-IN"/>
          </a:p>
        </p:txBody>
      </p:sp>
    </p:spTree>
    <p:extLst>
      <p:ext uri="{BB962C8B-B14F-4D97-AF65-F5344CB8AC3E}">
        <p14:creationId xmlns:p14="http://schemas.microsoft.com/office/powerpoint/2010/main" val="86369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12</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16</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 Id="rId3" Type="http://schemas.openxmlformats.org/officeDocument/2006/relationships/image" Target="../media/image35.png"/><Relationship Id="rId4" Type="http://schemas.microsoft.com/office/2007/relationships/hdphoto" Target="../media/hdphoto5.wdp"/><Relationship Id="rId5" Type="http://schemas.openxmlformats.org/officeDocument/2006/relationships/image" Target="../media/image36.png"/><Relationship Id="rId6"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 Id="rId3" Type="http://schemas.microsoft.com/office/2007/relationships/hdphoto" Target="../media/hdphoto6.wdp"/><Relationship Id="rId4" Type="http://schemas.openxmlformats.org/officeDocument/2006/relationships/chart" Target="../charts/char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7.wdp"/><Relationship Id="rId4" Type="http://schemas.openxmlformats.org/officeDocument/2006/relationships/image" Target="../media/image44.png"/><Relationship Id="rId5" Type="http://schemas.microsoft.com/office/2007/relationships/hdphoto" Target="../media/hdphoto8.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 Id="rId3" Type="http://schemas.microsoft.com/office/2007/relationships/hdphoto" Target="../media/hdphoto6.wdp"/><Relationship Id="rId4" Type="http://schemas.openxmlformats.org/officeDocument/2006/relationships/chart" Target="../charts/char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2.png"/><Relationship Id="rId4" Type="http://schemas.microsoft.com/office/2007/relationships/hdphoto" Target="../media/hdphoto6.wdp"/><Relationship Id="rId5" Type="http://schemas.openxmlformats.org/officeDocument/2006/relationships/chart" Target="../charts/char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9.xml"/><Relationship Id="rId3" Type="http://schemas.openxmlformats.org/officeDocument/2006/relationships/chart" Target="../charts/char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 Id="rId3" Type="http://schemas.microsoft.com/office/2007/relationships/hdphoto" Target="../media/hdphoto9.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microsoft.com/office/2007/relationships/hdphoto" Target="../media/hdphoto10.wdp"/><Relationship Id="rId4" Type="http://schemas.openxmlformats.org/officeDocument/2006/relationships/image" Target="../media/image4.png"/><Relationship Id="rId5" Type="http://schemas.openxmlformats.org/officeDocument/2006/relationships/image" Target="../media/image51.png"/><Relationship Id="rId6" Type="http://schemas.openxmlformats.org/officeDocument/2006/relationships/image" Target="../media/image52.GIF"/><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microsoft.com/office/2007/relationships/hdphoto" Target="../media/hdphoto11.wdp"/><Relationship Id="rId11" Type="http://schemas.openxmlformats.org/officeDocument/2006/relationships/image" Target="../media/image56.png"/><Relationship Id="rId12" Type="http://schemas.microsoft.com/office/2007/relationships/hdphoto" Target="../media/hdphoto12.wdp"/><Relationship Id="rId13" Type="http://schemas.openxmlformats.org/officeDocument/2006/relationships/image" Target="../media/image57.png"/><Relationship Id="rId14" Type="http://schemas.microsoft.com/office/2007/relationships/hdphoto" Target="../media/hdphoto13.wdp"/><Relationship Id="rId15" Type="http://schemas.openxmlformats.org/officeDocument/2006/relationships/image" Target="../media/image58.png"/><Relationship Id="rId16"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0.png"/><Relationship Id="rId3"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2.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3.png"/><Relationship Id="rId7" Type="http://schemas.openxmlformats.org/officeDocument/2006/relationships/hyperlink" Target="https://www.facebook.com/STI4SDG/" TargetMode="External"/><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svg"/><Relationship Id="rId11" Type="http://schemas.openxmlformats.org/officeDocument/2006/relationships/image" Target="../media/image67.png"/><Relationship Id="rId12" Type="http://schemas.openxmlformats.org/officeDocument/2006/relationships/image" Target="../media/image68.svg"/><Relationship Id="rId13" Type="http://schemas.openxmlformats.org/officeDocument/2006/relationships/image" Target="../media/image69.png"/><Relationship Id="rId14" Type="http://schemas.openxmlformats.org/officeDocument/2006/relationships/image" Target="../media/image70.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Product Type: Tempered Patterned Glass, Laminated Patterned Glass, Insulated Patterned Glass, Others
By Distribution Channel: Direct Sales, Indirect Sales
By Thickness: Thin (less than 4mm), Medium (4mm to 10mm), Thick (more than 10mm)
By Application: Architectural, Automotive, Interior Design, Others
By Industry: Residential, Commercial, Others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PATTERNED GLASS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MARKET DEFINITION &amp; SCOPE</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GLOBAL PATTERNED GLASS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3712678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a:noFill/>
          <a:ln>
            <a:noFill/>
          </a:ln>
        </p:spPr>
        <p:txBody>
          <a:bodyPr/>
          <a:lstStyle/>
          <a:p>
            <a:pPr>
              <a:lnSpc>
                <a:spcPct val="100000"/>
              </a:lnSpc>
              <a:defRPr/>
            </a:pPr>
            <a:r>
              <a:rPr lang="en-IN" dirty="0"/>
              <a:t>MARKET DEFINITION &amp; SCOPE </a:t>
            </a:r>
          </a:p>
        </p:txBody>
      </p:sp>
      <p:graphicFrame>
        <p:nvGraphicFramePr>
          <p:cNvPr id="3" name="Table 2"/>
          <p:cNvGraphicFramePr>
            <a:graphicFrameLocks noGrp="1"/>
          </p:cNvGraphicFramePr>
          <p:nvPr/>
        </p:nvGraphicFramePr>
        <p:xfrm>
          <a:off x="457200" y="1005840"/>
          <a:ext cx="11277600" cy="85344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DEFINITION</a:t>
                      </a:r>
                    </a:p>
                  </a:txBody>
                  <a:tcPr anchor="ctr">
                    <a:solidFill>
                      <a:srgbClr val="31097E"/>
                    </a:solidFill>
                  </a:tcPr>
                </a:tc>
                <a:tc hMerge="1">
                  <a:txBody>
                    <a:bodyPr/>
                    <a:lstStyle/>
                    <a:p/>
                  </a:txBody>
                  <a:tcPr/>
                </a:tc>
              </a:tr>
              <a:tr h="487680">
                <a:tc>
                  <a:txBody>
                    <a:bodyPr lIns="45720" rIns="45720" tIns="91440" bIns="91440"/>
                    <a:lstStyle/>
                    <a:p>
                      <a:pPr algn="ctr">
                        <a:defRPr sz="900" b="1"/>
                      </a:pPr>
                      <a:r>
                        <a:t>Patterned Glass Market</a:t>
                      </a:r>
                    </a:p>
                  </a:txBody>
                  <a:tcPr anchor="ctr">
                    <a:solidFill>
                      <a:srgbClr val="F2F2F2"/>
                    </a:solidFill>
                  </a:tcPr>
                </a:tc>
                <a:tc>
                  <a:txBody>
                    <a:bodyPr lIns="45720" rIns="45720" tIns="91440" bIns="91440"/>
                    <a:lstStyle/>
                    <a:p>
                      <a:pPr algn="just">
                        <a:defRPr sz="900"/>
                      </a:pPr>
                      <a:r>
                        <a:t>The patterned glass market comprises production, distribution and application of glass with surface patterns used across building, automotive, interior and specialty sectors, driven by demand for privacy, aesthetics and light diffusion.</a:t>
                      </a:r>
                    </a:p>
                  </a:txBody>
                  <a:tcPr anchor="ctr">
                    <a:solidFill>
                      <a:srgbClr val="F2F2F2"/>
                    </a:solidFill>
                  </a:tcPr>
                </a:tc>
              </a:tr>
            </a:tbl>
          </a:graphicData>
        </a:graphic>
      </p:graphicFrame>
      <p:graphicFrame>
        <p:nvGraphicFramePr>
          <p:cNvPr id="4" name="Table 3"/>
          <p:cNvGraphicFramePr>
            <a:graphicFrameLocks noGrp="1"/>
          </p:cNvGraphicFramePr>
          <p:nvPr/>
        </p:nvGraphicFramePr>
        <p:xfrm>
          <a:off x="457200" y="1950720"/>
          <a:ext cx="11277600" cy="220218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PRODUCT TYPE</a:t>
                      </a:r>
                    </a:p>
                  </a:txBody>
                  <a:tcPr anchor="ctr">
                    <a:solidFill>
                      <a:srgbClr val="FB592D"/>
                    </a:solidFill>
                  </a:tcPr>
                </a:tc>
                <a:tc hMerge="1">
                  <a:txBody>
                    <a:bodyPr/>
                    <a:lstStyle/>
                    <a:p/>
                  </a:txBody>
                  <a:tcPr/>
                </a:tc>
              </a:tr>
              <a:tr h="487680">
                <a:tc>
                  <a:txBody>
                    <a:bodyPr lIns="45720" rIns="45720" tIns="91440" bIns="91440"/>
                    <a:lstStyle/>
                    <a:p>
                      <a:pPr algn="ctr">
                        <a:defRPr sz="900" b="1"/>
                      </a:pPr>
                      <a:r>
                        <a:t>Tempered Patterned Glass</a:t>
                      </a:r>
                    </a:p>
                  </a:txBody>
                  <a:tcPr anchor="ctr">
                    <a:solidFill>
                      <a:srgbClr val="F2F2F2"/>
                    </a:solidFill>
                  </a:tcPr>
                </a:tc>
                <a:tc>
                  <a:txBody>
                    <a:bodyPr lIns="45720" rIns="45720" tIns="91440" bIns="91440"/>
                    <a:lstStyle/>
                    <a:p>
                      <a:pPr algn="just">
                        <a:defRPr sz="900"/>
                      </a:pPr>
                      <a:r>
                        <a:t>Tempered patterned glass is heat-treated patterned glass that offers increased mechanical strength and breaks into small, less harmful granules, making it suitable for impact- and heat-resistant applications.</a:t>
                      </a:r>
                    </a:p>
                  </a:txBody>
                  <a:tcPr anchor="ctr">
                    <a:solidFill>
                      <a:srgbClr val="F2F2F2"/>
                    </a:solidFill>
                  </a:tcPr>
                </a:tc>
              </a:tr>
              <a:tr h="487680">
                <a:tc>
                  <a:txBody>
                    <a:bodyPr lIns="45720" rIns="45720" tIns="91440" bIns="91440"/>
                    <a:lstStyle/>
                    <a:p>
                      <a:pPr algn="ctr">
                        <a:defRPr sz="900" b="1"/>
                      </a:pPr>
                      <a:r>
                        <a:t>Laminated Patterned Glass</a:t>
                      </a:r>
                    </a:p>
                  </a:txBody>
                  <a:tcPr anchor="ctr">
                    <a:solidFill>
                      <a:srgbClr val="F2F2F2"/>
                    </a:solidFill>
                  </a:tcPr>
                </a:tc>
                <a:tc>
                  <a:txBody>
                    <a:bodyPr lIns="45720" rIns="45720" tIns="91440" bIns="91440"/>
                    <a:lstStyle/>
                    <a:p>
                      <a:pPr algn="just">
                        <a:defRPr sz="900"/>
                      </a:pPr>
                      <a:r>
                        <a:t>Laminated patterned glass consists of two or more glass layers bonded with a polymer interlayer, retaining patterned surfaces while providing enhanced safety, sound insulation and UV protection.</a:t>
                      </a:r>
                    </a:p>
                  </a:txBody>
                  <a:tcPr anchor="ctr">
                    <a:solidFill>
                      <a:srgbClr val="F2F2F2"/>
                    </a:solidFill>
                  </a:tcPr>
                </a:tc>
              </a:tr>
              <a:tr h="487680">
                <a:tc>
                  <a:txBody>
                    <a:bodyPr lIns="45720" rIns="45720" tIns="91440" bIns="91440"/>
                    <a:lstStyle/>
                    <a:p>
                      <a:pPr algn="ctr">
                        <a:defRPr sz="900" b="1"/>
                      </a:pPr>
                      <a:r>
                        <a:t>Insulated Patterned Glass</a:t>
                      </a:r>
                    </a:p>
                  </a:txBody>
                  <a:tcPr anchor="ctr">
                    <a:solidFill>
                      <a:srgbClr val="F2F2F2"/>
                    </a:solidFill>
                  </a:tcPr>
                </a:tc>
                <a:tc>
                  <a:txBody>
                    <a:bodyPr lIns="45720" rIns="45720" tIns="91440" bIns="91440"/>
                    <a:lstStyle/>
                    <a:p>
                      <a:pPr algn="just">
                        <a:defRPr sz="900"/>
                      </a:pPr>
                      <a:r>
                        <a:t>Insulated patterned glass is a multi-pane assembly with patterned glass panes separated by a sealed spacer and gas fill to improve thermal performance while maintaining patterned aesthetics.</a:t>
                      </a:r>
                    </a:p>
                  </a:txBody>
                  <a:tcPr anchor="ctr">
                    <a:solidFill>
                      <a:srgbClr val="F2F2F2"/>
                    </a:solidFill>
                  </a:tcPr>
                </a:tc>
              </a:tr>
              <a:tr h="373380">
                <a:tc>
                  <a:txBody>
                    <a:bodyPr lIns="45720" rIns="45720" tIns="91440" bIns="91440"/>
                    <a:lstStyle/>
                    <a:p>
                      <a:pPr algn="ctr">
                        <a:defRPr sz="900" b="1"/>
                      </a:pPr>
                      <a:r>
                        <a:t>Others</a:t>
                      </a:r>
                    </a:p>
                  </a:txBody>
                  <a:tcPr anchor="ctr">
                    <a:solidFill>
                      <a:srgbClr val="F2F2F2"/>
                    </a:solidFill>
                  </a:tcPr>
                </a:tc>
                <a:tc>
                  <a:txBody>
                    <a:bodyPr lIns="45720" rIns="45720" tIns="91440" bIns="91440"/>
                    <a:lstStyle/>
                    <a:p>
                      <a:pPr algn="just">
                        <a:defRPr sz="900"/>
                      </a:pPr>
                      <a:r>
                        <a:t>Definition for Others</a:t>
                      </a:r>
                    </a:p>
                  </a:txBody>
                  <a:tcPr anchor="ctr">
                    <a:solidFill>
                      <a:srgbClr val="F2F2F2"/>
                    </a:solidFill>
                  </a:tcPr>
                </a:tc>
              </a:tr>
            </a:tbl>
          </a:graphicData>
        </a:graphic>
      </p:graphicFrame>
      <p:graphicFrame>
        <p:nvGraphicFramePr>
          <p:cNvPr id="5" name="Table 4"/>
          <p:cNvGraphicFramePr>
            <a:graphicFrameLocks noGrp="1"/>
          </p:cNvGraphicFramePr>
          <p:nvPr/>
        </p:nvGraphicFramePr>
        <p:xfrm>
          <a:off x="457200" y="4244340"/>
          <a:ext cx="11277600" cy="134112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DISTRIBUTION CHANNEL</a:t>
                      </a:r>
                    </a:p>
                  </a:txBody>
                  <a:tcPr anchor="ctr">
                    <a:solidFill>
                      <a:srgbClr val="FB592D"/>
                    </a:solidFill>
                  </a:tcPr>
                </a:tc>
                <a:tc hMerge="1">
                  <a:txBody>
                    <a:bodyPr/>
                    <a:lstStyle/>
                    <a:p/>
                  </a:txBody>
                  <a:tcPr/>
                </a:tc>
              </a:tr>
              <a:tr h="487680">
                <a:tc>
                  <a:txBody>
                    <a:bodyPr lIns="45720" rIns="45720" tIns="91440" bIns="91440"/>
                    <a:lstStyle/>
                    <a:p>
                      <a:pPr algn="ctr">
                        <a:defRPr sz="900" b="1"/>
                      </a:pPr>
                      <a:r>
                        <a:t>Direct Sales</a:t>
                      </a:r>
                    </a:p>
                  </a:txBody>
                  <a:tcPr anchor="ctr">
                    <a:solidFill>
                      <a:srgbClr val="F2F2F2"/>
                    </a:solidFill>
                  </a:tcPr>
                </a:tc>
                <a:tc>
                  <a:txBody>
                    <a:bodyPr lIns="45720" rIns="45720" tIns="91440" bIns="91440"/>
                    <a:lstStyle/>
                    <a:p>
                      <a:pPr algn="just">
                        <a:defRPr sz="900"/>
                      </a:pPr>
                      <a:r>
                        <a:t>Direct sales refers to manufacturers selling patterned glass directly to end-users, contractors or large buyers via company sales teams, project sales or direct contracts without intermediary channels.</a:t>
                      </a:r>
                    </a:p>
                  </a:txBody>
                  <a:tcPr anchor="ctr">
                    <a:solidFill>
                      <a:srgbClr val="F2F2F2"/>
                    </a:solidFill>
                  </a:tcPr>
                </a:tc>
              </a:tr>
              <a:tr h="487680">
                <a:tc>
                  <a:txBody>
                    <a:bodyPr lIns="45720" rIns="45720" tIns="91440" bIns="91440"/>
                    <a:lstStyle/>
                    <a:p>
                      <a:pPr algn="ctr">
                        <a:defRPr sz="900" b="1"/>
                      </a:pPr>
                      <a:r>
                        <a:t>Indirect Sales</a:t>
                      </a:r>
                    </a:p>
                  </a:txBody>
                  <a:tcPr anchor="ctr">
                    <a:solidFill>
                      <a:srgbClr val="F2F2F2"/>
                    </a:solidFill>
                  </a:tcPr>
                </a:tc>
                <a:tc>
                  <a:txBody>
                    <a:bodyPr lIns="45720" rIns="45720" tIns="91440" bIns="91440"/>
                    <a:lstStyle/>
                    <a:p>
                      <a:pPr algn="just">
                        <a:defRPr sz="900"/>
                      </a:pPr>
                      <a:r>
                        <a:t>Indirect sales involves distribution of patterned glass through intermediaries such as distributors, dealers, fabricators, wholesalers or retail partners who resell to end-users or installers.</a:t>
                      </a:r>
                    </a:p>
                  </a:txBody>
                  <a:tcPr anchor="ctr">
                    <a:solidFill>
                      <a:srgbClr val="F2F2F2"/>
                    </a:solidFill>
                  </a:tcPr>
                </a:tc>
              </a:tr>
            </a:tbl>
          </a:graphicData>
        </a:graphic>
      </p:graphicFrame>
    </p:spTree>
    <p:extLst>
      <p:ext uri="{BB962C8B-B14F-4D97-AF65-F5344CB8AC3E}">
        <p14:creationId xmlns:p14="http://schemas.microsoft.com/office/powerpoint/2010/main" val="2466641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PATTERNED GLASS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Commission on Glass (ICG)</a:t>
                      </a:r>
                    </a:p>
                  </a:txBody>
                  <a:tcPr marL="9525" marR="9525" marT="9525" marB="0" anchor="ctr"/>
                </a:tc>
                <a:tc>
                  <a:txBody>
                    <a:bodyPr/>
                    <a:lstStyle/>
                    <a:p>
                      <a:pPr marL="91440" algn="l" fontAlgn="b"/>
                      <a:r>
                        <a:rPr lang="en-US" sz="1100" kern="1200" dirty="0">
                          <a:solidFill>
                            <a:schemeClr val="dk1"/>
                          </a:solidFill>
                          <a:latin typeface="+mn-lt"/>
                          <a:ea typeface="+mn-ea"/>
                          <a:cs typeface="+mn-cs"/>
                        </a:rPr>
                        <a:t>Glass Technology: European Journal of Glass Science and Technology</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Glass for Europe</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Non-Crystalline Solids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National Glass Association (NGA)</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the American Ceramic Society</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Glass and Glazing Federation (GGF)</a:t>
                      </a:r>
                    </a:p>
                  </a:txBody>
                  <a:tcPr marL="9525" marR="9525" marT="9525" marB="0" anchor="ctr"/>
                </a:tc>
                <a:tc>
                  <a:txBody>
                    <a:bodyPr/>
                    <a:lstStyle/>
                    <a:p>
                      <a:pPr marL="91440" algn="l" fontAlgn="b"/>
                      <a:r>
                        <a:rPr lang="en-US" sz="1100" kern="1200" dirty="0">
                          <a:solidFill>
                            <a:schemeClr val="dk1"/>
                          </a:solidFill>
                          <a:latin typeface="+mn-lt"/>
                          <a:ea typeface="+mn-ea"/>
                          <a:cs typeface="+mn-cs"/>
                        </a:rPr>
                        <a:t>Construction and Building Materials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China Building Materials Federation (CBMF)</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Materials Science</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GLOBAL PATTERNED GLASS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Patterned Glass Market is valued at USD 3.93 Billion in 2024, and is expected to reach USD 6.36 Billion by 2032. The market shows a steady CAGR of 6.2% from 2025 to 2032. Demand for patterned glass is driven by architectural aesthetics, privacy needs, and energy efficiency regulations, with customization, textured coatings, and smart-glass integration as key trends. Major manufacturers pursue consolidation and innovation, while sustainability and urbanization fuel adoption across construction, automotive, and decorative sectors, supporting steady global expansion and product differentiation.</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PATTERNED GLASS MARKET SIZE, (USD BILLION)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3.93</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6.36</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Architectural Demand: Rising global urbanization and renovation of commercial and residential properties drive demand for patterned glass, offering privacy, light diffusion and aesthetic appeal. Increased investment in smart, sustainable buildings and interior design trends toward textured glazing amplify adoption across facades, partitions, doors and furniture, boosting market growth and diversification.
Manufacturing Innovation: Advances in rolling, pressing and tempering technologies, alongside precision patterning and low-iron formulations, lower costs while improving quality and consistency. Development of anti-scratch, anti-fingerprint and energy-efficient coatings expands application scope. Automation and scalable production techniques enhance capacity, shorten lead times and enable customization, enabling competitive market expansion globally.</a:t>
            </a:r>
          </a:p>
        </p:txBody>
      </p:sp>
    </p:spTree>
    <p:extLst>
      <p:ext uri="{BB962C8B-B14F-4D97-AF65-F5344CB8AC3E}">
        <p14:creationId xmlns:p14="http://schemas.microsoft.com/office/powerpoint/2010/main" val="3328772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99490" y="4205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899490" y="867551"/>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PATTERNED GLASS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3"/>
          <a:stretch>
            <a:fillRect/>
          </a:stretch>
        </p:blipFill>
        <p:spPr>
          <a:xfrm>
            <a:off x="824758" y="1439523"/>
            <a:ext cx="10700702" cy="4913686"/>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3.93 BILLION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GLOBAL PATTERNED GLASS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PATTERNED GLASS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PRODUCT TYPE</a:t>
            </a:r>
          </a:p>
        </p:txBody>
      </p:sp>
      <p:sp>
        <p:nvSpPr>
          <p:cNvPr id="51" name="Rectangle 50"/>
          <p:cNvSpPr/>
          <p:nvPr/>
        </p:nvSpPr>
        <p:spPr>
          <a:xfrm>
            <a:off x="457200" y="2103120"/>
            <a:ext cx="2109216" cy="1267358"/>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Tempered Patterned Glass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Laminated Patterned Glass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Insulated Patterned Glass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Others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DISTRIBUTION CHANNEL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Direct Sales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Indirect Sales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THICKNESS</a:t>
            </a:r>
          </a:p>
        </p:txBody>
      </p:sp>
      <p:sp>
        <p:nvSpPr>
          <p:cNvPr id="55" name="Rectangle 54"/>
          <p:cNvSpPr/>
          <p:nvPr/>
        </p:nvSpPr>
        <p:spPr>
          <a:xfrm>
            <a:off x="5041392" y="2103120"/>
            <a:ext cx="2109216" cy="1025956"/>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Thin (less than 4mm)</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Medium (4mm to 10mm)</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Thick (more than 10mm)</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7" name="Rectangle 56"/>
          <p:cNvSpPr/>
          <p:nvPr/>
        </p:nvSpPr>
        <p:spPr>
          <a:xfrm>
            <a:off x="7333488" y="2103120"/>
            <a:ext cx="2109216" cy="1267358"/>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Architectural</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Automotive</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Interior Design</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Others</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INDUSTRY</a:t>
            </a:r>
          </a:p>
        </p:txBody>
      </p:sp>
      <p:sp>
        <p:nvSpPr>
          <p:cNvPr id="59" name="Rectangle 58"/>
          <p:cNvSpPr/>
          <p:nvPr/>
        </p:nvSpPr>
        <p:spPr>
          <a:xfrm>
            <a:off x="9625584" y="2103120"/>
            <a:ext cx="2109216" cy="1025956"/>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Residential</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Commercial</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Others</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primary driver is the growing need for multifunctional glazing that combines sustainability, privacy, and visual appeal in modern architecture and interiors. Designers and specifiers increasingly choose patterned glass for commercial offices, hospitality, and residential projects to soften daylight, reduce glare, and provide discreet zoning. Manufacturers like Saint-Gobain and AGC offer tempered and laminated patterned glass to meet safety standards and aesthetic demands. Real projects leverage patterned glass in façades, partitions, and shower enclosures to balance light transmission with comfort.
Stringent building codes and sustainability certifications propel demand for patterned glass as a daylighting and thermal control solution. Specifiers use patterned textures to diffuse light while lowering solar heat gain in façades and skylights, aligning with green certification criteria and energy targets. Architects often combine patterned glass with double glazing and low emissivity coatings to enhance building envelopes. Case studies in retrofits and commercial developments demonstrate reduced glare and improved occupant satisfaction when patterned glass is integrated into façade systems.
Consumer demand for bespoke interiors and brand differentiation drives adoption of customized patterned glass in retail, hospitality, and residential fit-outs. Design studios specify printed, embossed, or fritted textures to create signature storefronts, decorative partitions, and furniture panels that reinforce identity and guest experience. Advances in digital ceramic printing and embossing enable manufacturers to reproduce complex motifs while maintaining safety through tempering or lamination. Installations in boutique hotels and flagship stores demonstrate patterned glass serving both functional screening and visual branding.
Manufacturing innovations and streamlined supply chains amplify the appeal of patterned glass by improving timelines and enabling customization. Techniques such as roll embossing, digital ceramic printing, tempering integrate into production lines to produce consistent textures demanded by architects and fabricators. Suppliers collaborate with glazing contractors to offer pre-finished units for rapid installation, as seen in commercial fit-outs and modular construction. Increasing use of recycled cullet and closed-loop processing in European and Asian plants supports sustainability claims while maintaining optical quality.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Rising demand for sustainable and decorative architectural glazing</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Advances in digital printing technologies have transformed patterned glass production by enabling on-demand, high-resolution customization across building façades and interiors. Flatbed inkjet printers and ceramic frit screen printing allow intricate motifs and branding to be applied directly to glass substrates. This capability supports retailers seeking unique storefront graphics and architects specifying bespoke façade patterns. Manufacturers like Guardian Glass, AGC and Schott now integrate these processes to offer faster delivery and greater design flexibility for creative architectural and commercial applications worldwide.
Digital variable printing enables mass customization of patterned glass, allowing each panel to carry distinct imagery or information tailored to location or function. Museums and retail stores have adopted this to create immersive exhibits and branded interiors, combining printed glass with laminates and PVB interlayers to maintain safety and performance. Architects leverage variable patterns to control sightlines and privacy without sacrificing daylight. This approach also supports wayfinding in transit hubs and hospitals by encoding directional graphics onto tempered glass surfaces.
Convergence of digital printing with printed electronics is creating patterned glass that doubles as functional surface, incorporating conductive inks and sensor grids. Printed transparent conductors and silver-based inks enable heating elements, touch interfaces, and localized dimming without bulky hardware. Retail displays, interactive museum exhibits, and smart office partitions leverage these hybrid panels for engagement and energy efficiency. Suppliers collaborate with electronics firms to qualify ink chemistries for tempering and lamination, ensuring durability and preserving clarity, embedding interactivity into patterned glass.
Digital printing fosters decentralization of patterned glass manufacturing, enabling local fabrication hubs to serve urban construction projects with tailored panels. Small-batch production near job sites supports adaptive reuse and pop-up retail, allowing architects to iterate designs quickly without long-distance shipping. Project teams increasingly partner with regional glass processors to print bespoke patterns on demand, lowering inventory needs and logistical complexity. This localized model broadens supplier ecosystems, empowers specialist fabricators, and accelerates delivery of customized patterned glass for time-sensitive refurbishment projects.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Advances in Digital Printing for Bespoke Patterned Glass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High production costs and intricate supply chains significantly restrict patterned glass market expansion. Energy intensive manufacturing processes, specialized tempering and rolling equipment, and costly raw materials drive price pressures that curb adoption in price sensitive construction and automotive projects. Major manufacturers such as Saint-Gobain and Pilkington have cited operational cost burdens and logistical bottlenecks, and events like international transport disruptions and material shortages have exacerbated lead time unpredictability, deterring specifiers and designers seeking reliable, economical decorative and functional glass solutions.
Regulatory compliance and safety requirements constrain broader patterned glass utilization in projects. Building codes and glazing standards mandate impact resistance, thermal insulation and fire safety that textured surfaces can compromise, prompting architects to choose clear laminated alternatives. Automotive manufacturers and façade contractors often demand certified glazing that aligns with performance specifications, compelling producers to perform extra testing and obtain certifications. These obligations raise production complexity and approval timelines, narrowing opportunities for customized patterned solutions in regulated construction and mobility applications.
Environmental regulations and recycling limitations pose significant challenges for patterned glass producers and end users. Textured surfaces, coatings and laminated interlayers complicate material recovery, making it difficult for recycling centers to reclaim cullet for remelting. In demolition and renovation projects, patterned assemblies are often removed and diverted to lower value uses or disposal, undermining circularity goals promoted by regional waste directives. Manufacturers face pressure to develop takeback schemes and formulations that balance decorative performance with recyclability at end of life.
Competition from alternative glazing technologies and substitutes restrains patterned glass demand across applications. Designers increasingly adopt decorative films, digitally printed panels and switchable glazing to deliver privacy, light diffusion and dynamic control without textured glass manufacturing complexity. These alternatives enable quicker customization and simpler retrofit, prompting specification shifts away from traditional patterned options in renovations and new builds. Consequently, patterned glass producers must broaden capabilities, invest in hybrid offerings, upskill workforces to counter the appeal of versatile, easily deployed substitutes.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High production costs and supply chain complexities constrain growth</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PATTERNED GLASS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Case Studies
Customer &amp; Buying Criteria Analysis
Raw Material Analysis
Patent Analysis</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defRPr/>
            </a:pPr>
            <a:r>
              <a:rPr lang="en-IN" dirty="0"/>
              <a:t>MARKET IMPACTING FACTORS</a:t>
            </a:r>
          </a:p>
        </p:txBody>
      </p:sp>
      <p:sp>
        <p:nvSpPr>
          <p:cNvPr id="4" name="TextBox 3">
            <a:extLst>
              <a:ext uri="{FF2B5EF4-FFF2-40B4-BE49-F238E27FC236}">
                <a16:creationId xmlns:a16="http://schemas.microsoft.com/office/drawing/2014/main" id="{8CDE022E-DDCB-FFB1-B46B-A5A50A1441B0}"/>
              </a:ext>
            </a:extLst>
          </p:cNvPr>
          <p:cNvSpPr txBox="1"/>
          <p:nvPr/>
        </p:nvSpPr>
        <p:spPr>
          <a:xfrm>
            <a:off x="580593" y="1123527"/>
            <a:ext cx="10765431" cy="307777"/>
          </a:xfrm>
          <a:prstGeom prst="rect">
            <a:avLst/>
          </a:prstGeom>
          <a:noFill/>
        </p:spPr>
        <p:txBody>
          <a:bodyPr wrap="square">
            <a:spAutoFit/>
          </a:bodyPr>
          <a:lstStyle/>
          <a:p>
            <a:pPr fontAlgn="b">
              <a:defRPr/>
            </a:pPr>
            <a:r>
              <a:rPr sz="1400" b="1">
                <a:latin typeface="Poppins"/>
              </a:rPr>
              <a:t>GLOBAL PATTERNED GLASS MARKET : MARKET IMPACTING FACTORS</a:t>
            </a:r>
          </a:p>
        </p:txBody>
      </p:sp>
      <p:graphicFrame>
        <p:nvGraphicFramePr>
          <p:cNvPr id="3" name="Table 2">
            <a:extLst>
              <a:ext uri="{FF2B5EF4-FFF2-40B4-BE49-F238E27FC236}">
                <a16:creationId xmlns:a16="http://schemas.microsoft.com/office/drawing/2014/main" id="{7A4326E7-6377-7878-8845-8DA1D5255343}"/>
              </a:ext>
            </a:extLst>
          </p:cNvPr>
          <p:cNvGraphicFramePr>
            <a:graphicFrameLocks noGrp="1"/>
          </p:cNvGraphicFramePr>
          <p:nvPr/>
        </p:nvGraphicFramePr>
        <p:xfrm>
          <a:off x="655947" y="1572797"/>
          <a:ext cx="11236527" cy="3939186"/>
        </p:xfrm>
        <a:graphic>
          <a:graphicData uri="http://schemas.openxmlformats.org/drawingml/2006/table">
            <a:tbl>
              <a:tblPr firstRow="1" bandRow="1">
                <a:tableStyleId>{5940675A-B579-460E-94D1-54222C63F5DA}</a:tableStyleId>
              </a:tblPr>
              <a:tblGrid>
                <a:gridCol w="3881032">
                  <a:extLst>
                    <a:ext uri="{9D8B030D-6E8A-4147-A177-3AD203B41FA5}">
                      <a16:colId xmlns:a16="http://schemas.microsoft.com/office/drawing/2014/main" val="2158077647"/>
                    </a:ext>
                  </a:extLst>
                </a:gridCol>
                <a:gridCol w="1471099">
                  <a:extLst>
                    <a:ext uri="{9D8B030D-6E8A-4147-A177-3AD203B41FA5}">
                      <a16:colId xmlns:a16="http://schemas.microsoft.com/office/drawing/2014/main" val="3706963685"/>
                    </a:ext>
                  </a:extLst>
                </a:gridCol>
                <a:gridCol w="1471099">
                  <a:extLst>
                    <a:ext uri="{9D8B030D-6E8A-4147-A177-3AD203B41FA5}">
                      <a16:colId xmlns:a16="http://schemas.microsoft.com/office/drawing/2014/main" val="4051241276"/>
                    </a:ext>
                  </a:extLst>
                </a:gridCol>
                <a:gridCol w="1471099">
                  <a:extLst>
                    <a:ext uri="{9D8B030D-6E8A-4147-A177-3AD203B41FA5}">
                      <a16:colId xmlns:a16="http://schemas.microsoft.com/office/drawing/2014/main" val="164686466"/>
                    </a:ext>
                  </a:extLst>
                </a:gridCol>
                <a:gridCol w="1471099">
                  <a:extLst>
                    <a:ext uri="{9D8B030D-6E8A-4147-A177-3AD203B41FA5}">
                      <a16:colId xmlns:a16="http://schemas.microsoft.com/office/drawing/2014/main" val="27464628"/>
                    </a:ext>
                  </a:extLst>
                </a:gridCol>
                <a:gridCol w="1471099">
                  <a:extLst>
                    <a:ext uri="{9D8B030D-6E8A-4147-A177-3AD203B41FA5}">
                      <a16:colId xmlns:a16="http://schemas.microsoft.com/office/drawing/2014/main" val="2124983903"/>
                    </a:ext>
                  </a:extLst>
                </a:gridCol>
              </a:tblGrid>
              <a:tr h="511198">
                <a:tc rowSpan="2">
                  <a:txBody>
                    <a:bodyPr/>
                    <a:lstStyle/>
                    <a:p>
                      <a:pPr marL="0" marR="0" lvl="0" indent="0" algn="ctr" defTabSz="584200" rtl="0" eaLnBrk="1" fontAlgn="b" latinLnBrk="0" hangingPunct="1">
                        <a:lnSpc>
                          <a:spcPct val="100000"/>
                        </a:lnSpc>
                        <a:spcBef>
                          <a:spcPts val="0"/>
                        </a:spcBef>
                        <a:spcAft>
                          <a:spcPts val="0"/>
                        </a:spcAft>
                        <a:buClrTx/>
                        <a:buSzTx/>
                        <a:buFontTx/>
                        <a:buNone/>
                        <a:tabLst/>
                        <a:defRPr/>
                      </a:pPr>
                      <a:r>
                        <a:rPr lang="en-IN" sz="1400" b="1" dirty="0">
                          <a:solidFill>
                            <a:schemeClr val="bg1"/>
                          </a:solidFill>
                          <a:latin typeface="+mn-lt"/>
                          <a:cs typeface="Poppins" panose="00000500000000000000" pitchFamily="2" charset="0"/>
                        </a:rPr>
                        <a:t>Market Parameters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5">
                  <a:txBody>
                    <a:bodyPr/>
                    <a:lstStyle/>
                    <a:p>
                      <a:pPr marL="0" marR="0" lvl="0" indent="0" algn="ctr" defTabSz="584200" rtl="0" eaLnBrk="1" fontAlgn="b" latinLnBrk="0" hangingPunct="1">
                        <a:lnSpc>
                          <a:spcPct val="100000"/>
                        </a:lnSpc>
                        <a:spcBef>
                          <a:spcPts val="0"/>
                        </a:spcBef>
                        <a:spcAft>
                          <a:spcPts val="0"/>
                        </a:spcAft>
                        <a:buClrTx/>
                        <a:buSzTx/>
                        <a:buFontTx/>
                        <a:buNone/>
                        <a:tabLst/>
                        <a:defRPr/>
                      </a:pPr>
                      <a:r>
                        <a:rPr lang="en-IN" sz="1600" b="1" dirty="0">
                          <a:solidFill>
                            <a:schemeClr val="bg1"/>
                          </a:solidFill>
                          <a:latin typeface="+mn-lt"/>
                          <a:cs typeface="Poppins" panose="00000500000000000000" pitchFamily="2" charset="0"/>
                        </a:rPr>
                        <a:t>Geography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708866327"/>
                  </a:ext>
                </a:extLst>
              </a:tr>
              <a:tr h="732195">
                <a:tc vMerge="1">
                  <a:txBody>
                    <a:bodyPr/>
                    <a:lstStyle/>
                    <a:p>
                      <a:pPr algn="l" fontAlgn="b"/>
                      <a:endParaRPr lang="en-US" sz="2400" b="0" i="0" u="none" strike="noStrike" dirty="0">
                        <a:solidFill>
                          <a:schemeClr val="tx1"/>
                        </a:solidFill>
                        <a:effectLst/>
                        <a:latin typeface="Poppins" panose="00000500000000000000" pitchFamily="2" charset="0"/>
                        <a:cs typeface="Poppins" panose="000005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b="1" dirty="0">
                          <a:solidFill>
                            <a:schemeClr val="bg1"/>
                          </a:solidFill>
                          <a:latin typeface="+mn-lt"/>
                          <a:cs typeface="Poppins" panose="00000500000000000000" pitchFamily="2" charset="0"/>
                        </a:rPr>
                        <a:t>North America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33C5F0"/>
                    </a:solidFill>
                  </a:tcPr>
                </a:tc>
                <a:tc>
                  <a:txBody>
                    <a:bodyPr/>
                    <a:lstStyle/>
                    <a:p>
                      <a:pPr algn="ctr"/>
                      <a:r>
                        <a:rPr lang="en-IN" sz="1400" b="1" dirty="0">
                          <a:solidFill>
                            <a:schemeClr val="bg1"/>
                          </a:solidFill>
                          <a:latin typeface="+mn-lt"/>
                          <a:cs typeface="Poppins" panose="00000500000000000000" pitchFamily="2" charset="0"/>
                        </a:rPr>
                        <a:t>Europe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CB67C"/>
                    </a:solidFill>
                  </a:tcPr>
                </a:tc>
                <a:tc>
                  <a:txBody>
                    <a:bodyPr/>
                    <a:lstStyle/>
                    <a:p>
                      <a:pPr algn="ctr"/>
                      <a:r>
                        <a:rPr lang="en-IN" sz="1400" b="1" dirty="0">
                          <a:solidFill>
                            <a:schemeClr val="bg1"/>
                          </a:solidFill>
                          <a:latin typeface="+mn-lt"/>
                          <a:cs typeface="Poppins" panose="00000500000000000000" pitchFamily="2" charset="0"/>
                        </a:rPr>
                        <a:t>Asia Pacific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9B42E"/>
                    </a:solidFill>
                  </a:tcPr>
                </a:tc>
                <a:tc>
                  <a:txBody>
                    <a:bodyPr/>
                    <a:lstStyle/>
                    <a:p>
                      <a:pPr algn="ctr"/>
                      <a:r>
                        <a:rPr lang="en-IN" sz="1400" b="1" dirty="0">
                          <a:solidFill>
                            <a:schemeClr val="bg1"/>
                          </a:solidFill>
                          <a:latin typeface="+mn-lt"/>
                          <a:cs typeface="Poppins" panose="00000500000000000000" pitchFamily="2" charset="0"/>
                        </a:rPr>
                        <a:t>Latin America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IN" sz="1400" b="1" dirty="0">
                          <a:solidFill>
                            <a:schemeClr val="bg1"/>
                          </a:solidFill>
                          <a:latin typeface="+mn-lt"/>
                          <a:cs typeface="Poppins" panose="00000500000000000000" pitchFamily="2" charset="0"/>
                        </a:rPr>
                        <a:t>Middle East &amp; Africa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124573702"/>
                  </a:ext>
                </a:extLst>
              </a:tr>
              <a:tr h="535100">
                <a:tc>
                  <a:txBody>
                    <a:bodyPr/>
                    <a:lstStyle/>
                    <a:p>
                      <a:r>
                        <a:rPr sz="1200"/>
                        <a:t>Stricter energy-efficiency and green building regulations driving demand for insulated/low-E and patterned glass for facades and interiors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79769048"/>
                  </a:ext>
                </a:extLst>
              </a:tr>
              <a:tr h="535100">
                <a:tc>
                  <a:txBody>
                    <a:bodyPr/>
                    <a:lstStyle/>
                    <a:p>
                      <a:r>
                        <a:rPr sz="1200"/>
                        <a:t>Construction growth, urbanization and renovation activity increasing demand for decorative and privacy-patterned glass in commercial and residential projects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5719977"/>
                  </a:ext>
                </a:extLst>
              </a:tr>
              <a:tr h="535100">
                <a:tc>
                  <a:txBody>
                    <a:bodyPr/>
                    <a:lstStyle/>
                    <a:p>
                      <a:r>
                        <a:rPr sz="1200"/>
                        <a:t>Manufacturing and product innovations (digital printing, textured/embossed patterns, coatings, tempering/lamination) enabling product differentiation and premiumization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22834075"/>
                  </a:ext>
                </a:extLst>
              </a:tr>
              <a:tr h="555393">
                <a:tc>
                  <a:txBody>
                    <a:bodyPr/>
                    <a:lstStyle/>
                    <a:p>
                      <a:r>
                        <a:rPr sz="1200"/>
                        <a:t>Raw material and energy price volatility plus supply-chain disruptions affecting production costs, lead times and margins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0460192"/>
                  </a:ext>
                </a:extLst>
              </a:tr>
              <a:tr h="535100">
                <a:tc>
                  <a:txBody>
                    <a:bodyPr/>
                    <a:lstStyle/>
                    <a:p>
                      <a:r>
                        <a:rPr sz="1200"/>
                        <a:t>Automotive electrification, lightweighting and new vehicle interior trends raising demand for specialized patterned glass in EVs and appliances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62627960"/>
                  </a:ext>
                </a:extLst>
              </a:tr>
            </a:tbl>
          </a:graphicData>
        </a:graphic>
      </p:graphicFrame>
      <p:grpSp>
        <p:nvGrpSpPr>
          <p:cNvPr id="5" name="Group 4">
            <a:extLst>
              <a:ext uri="{FF2B5EF4-FFF2-40B4-BE49-F238E27FC236}">
                <a16:creationId xmlns:a16="http://schemas.microsoft.com/office/drawing/2014/main" id="{A310BBC8-51C9-3E1B-3B86-3D03C9949565}"/>
              </a:ext>
            </a:extLst>
          </p:cNvPr>
          <p:cNvGrpSpPr/>
          <p:nvPr/>
        </p:nvGrpSpPr>
        <p:grpSpPr>
          <a:xfrm>
            <a:off x="6956714" y="5610590"/>
            <a:ext cx="4892386" cy="449537"/>
            <a:chOff x="6207414" y="5897983"/>
            <a:chExt cx="5434516" cy="499350"/>
          </a:xfrm>
        </p:grpSpPr>
        <p:grpSp>
          <p:nvGrpSpPr>
            <p:cNvPr id="6" name="Group 5">
              <a:extLst>
                <a:ext uri="{FF2B5EF4-FFF2-40B4-BE49-F238E27FC236}">
                  <a16:creationId xmlns:a16="http://schemas.microsoft.com/office/drawing/2014/main" id="{C7577906-C231-4E3F-4CE3-588D8D4BF577}"/>
                </a:ext>
              </a:extLst>
            </p:cNvPr>
            <p:cNvGrpSpPr/>
            <p:nvPr/>
          </p:nvGrpSpPr>
          <p:grpSpPr>
            <a:xfrm>
              <a:off x="6581643" y="6015979"/>
              <a:ext cx="921299" cy="265032"/>
              <a:chOff x="4516166" y="2540809"/>
              <a:chExt cx="1002430" cy="288000"/>
            </a:xfrm>
          </p:grpSpPr>
          <p:sp>
            <p:nvSpPr>
              <p:cNvPr id="19" name="Oval 18">
                <a:extLst>
                  <a:ext uri="{FF2B5EF4-FFF2-40B4-BE49-F238E27FC236}">
                    <a16:creationId xmlns:a16="http://schemas.microsoft.com/office/drawing/2014/main" id="{EBF64566-B7B1-3197-99E1-77E548549319}"/>
                  </a:ext>
                </a:extLst>
              </p:cNvPr>
              <p:cNvSpPr/>
              <p:nvPr/>
            </p:nvSpPr>
            <p:spPr>
              <a:xfrm>
                <a:off x="451616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20" name="Oval 19">
                <a:extLst>
                  <a:ext uri="{FF2B5EF4-FFF2-40B4-BE49-F238E27FC236}">
                    <a16:creationId xmlns:a16="http://schemas.microsoft.com/office/drawing/2014/main" id="{7E2735DC-D6E0-FCF6-301D-70931E2558A7}"/>
                  </a:ext>
                </a:extLst>
              </p:cNvPr>
              <p:cNvSpPr/>
              <p:nvPr/>
            </p:nvSpPr>
            <p:spPr>
              <a:xfrm>
                <a:off x="4873381"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21" name="Oval 20">
                <a:extLst>
                  <a:ext uri="{FF2B5EF4-FFF2-40B4-BE49-F238E27FC236}">
                    <a16:creationId xmlns:a16="http://schemas.microsoft.com/office/drawing/2014/main" id="{6621A490-E072-7DA3-1A99-B5FCB6C4A8D9}"/>
                  </a:ext>
                </a:extLst>
              </p:cNvPr>
              <p:cNvSpPr/>
              <p:nvPr/>
            </p:nvSpPr>
            <p:spPr>
              <a:xfrm>
                <a:off x="523059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grpSp>
          <p:nvGrpSpPr>
            <p:cNvPr id="7" name="Group 6">
              <a:extLst>
                <a:ext uri="{FF2B5EF4-FFF2-40B4-BE49-F238E27FC236}">
                  <a16:creationId xmlns:a16="http://schemas.microsoft.com/office/drawing/2014/main" id="{9978F030-3C3A-41A3-B124-C04152A6D864}"/>
                </a:ext>
              </a:extLst>
            </p:cNvPr>
            <p:cNvGrpSpPr/>
            <p:nvPr/>
          </p:nvGrpSpPr>
          <p:grpSpPr>
            <a:xfrm>
              <a:off x="8274442" y="6015979"/>
              <a:ext cx="921299" cy="265032"/>
              <a:chOff x="4516166" y="2540809"/>
              <a:chExt cx="1002430" cy="288000"/>
            </a:xfrm>
          </p:grpSpPr>
          <p:sp>
            <p:nvSpPr>
              <p:cNvPr id="16" name="Oval 15">
                <a:extLst>
                  <a:ext uri="{FF2B5EF4-FFF2-40B4-BE49-F238E27FC236}">
                    <a16:creationId xmlns:a16="http://schemas.microsoft.com/office/drawing/2014/main" id="{BF072464-BD23-4E22-21A7-DE50306D5697}"/>
                  </a:ext>
                </a:extLst>
              </p:cNvPr>
              <p:cNvSpPr/>
              <p:nvPr/>
            </p:nvSpPr>
            <p:spPr>
              <a:xfrm>
                <a:off x="451616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7" name="Oval 16">
                <a:extLst>
                  <a:ext uri="{FF2B5EF4-FFF2-40B4-BE49-F238E27FC236}">
                    <a16:creationId xmlns:a16="http://schemas.microsoft.com/office/drawing/2014/main" id="{A3C7F39C-32F0-0916-FD03-C8EE279EA441}"/>
                  </a:ext>
                </a:extLst>
              </p:cNvPr>
              <p:cNvSpPr/>
              <p:nvPr/>
            </p:nvSpPr>
            <p:spPr>
              <a:xfrm>
                <a:off x="4873381"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8" name="Oval 17">
                <a:extLst>
                  <a:ext uri="{FF2B5EF4-FFF2-40B4-BE49-F238E27FC236}">
                    <a16:creationId xmlns:a16="http://schemas.microsoft.com/office/drawing/2014/main" id="{85054B9D-9062-65F9-44D5-6EA4E2CC56A2}"/>
                  </a:ext>
                </a:extLst>
              </p:cNvPr>
              <p:cNvSpPr/>
              <p:nvPr/>
            </p:nvSpPr>
            <p:spPr>
              <a:xfrm>
                <a:off x="5230596" y="2540809"/>
                <a:ext cx="288000" cy="288000"/>
              </a:xfrm>
              <a:prstGeom prst="ellipse">
                <a:avLst/>
              </a:prstGeom>
              <a:noFill/>
              <a:ln w="28575">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grpSp>
          <p:nvGrpSpPr>
            <p:cNvPr id="8" name="Group 7">
              <a:extLst>
                <a:ext uri="{FF2B5EF4-FFF2-40B4-BE49-F238E27FC236}">
                  <a16:creationId xmlns:a16="http://schemas.microsoft.com/office/drawing/2014/main" id="{F27E1931-7194-0818-E448-63EF8158E3B5}"/>
                </a:ext>
              </a:extLst>
            </p:cNvPr>
            <p:cNvGrpSpPr/>
            <p:nvPr/>
          </p:nvGrpSpPr>
          <p:grpSpPr>
            <a:xfrm>
              <a:off x="10130028" y="6015979"/>
              <a:ext cx="921299" cy="265032"/>
              <a:chOff x="4516166" y="2540809"/>
              <a:chExt cx="1002430" cy="288000"/>
            </a:xfrm>
          </p:grpSpPr>
          <p:sp>
            <p:nvSpPr>
              <p:cNvPr id="13" name="Oval 12">
                <a:extLst>
                  <a:ext uri="{FF2B5EF4-FFF2-40B4-BE49-F238E27FC236}">
                    <a16:creationId xmlns:a16="http://schemas.microsoft.com/office/drawing/2014/main" id="{DA485903-F5A3-9BEC-C74A-D0684CB36C25}"/>
                  </a:ext>
                </a:extLst>
              </p:cNvPr>
              <p:cNvSpPr/>
              <p:nvPr/>
            </p:nvSpPr>
            <p:spPr>
              <a:xfrm>
                <a:off x="451616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4" name="Oval 13">
                <a:extLst>
                  <a:ext uri="{FF2B5EF4-FFF2-40B4-BE49-F238E27FC236}">
                    <a16:creationId xmlns:a16="http://schemas.microsoft.com/office/drawing/2014/main" id="{B75AE636-6357-F651-88C5-345B415DF9A5}"/>
                  </a:ext>
                </a:extLst>
              </p:cNvPr>
              <p:cNvSpPr/>
              <p:nvPr/>
            </p:nvSpPr>
            <p:spPr>
              <a:xfrm>
                <a:off x="4873381" y="2540809"/>
                <a:ext cx="288000" cy="288000"/>
              </a:xfrm>
              <a:prstGeom prst="ellipse">
                <a:avLst/>
              </a:prstGeom>
              <a:noFill/>
              <a:ln w="28575">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5" name="Oval 14">
                <a:extLst>
                  <a:ext uri="{FF2B5EF4-FFF2-40B4-BE49-F238E27FC236}">
                    <a16:creationId xmlns:a16="http://schemas.microsoft.com/office/drawing/2014/main" id="{487161A7-4DA6-81C0-81BF-A1E725EC9049}"/>
                  </a:ext>
                </a:extLst>
              </p:cNvPr>
              <p:cNvSpPr/>
              <p:nvPr/>
            </p:nvSpPr>
            <p:spPr>
              <a:xfrm>
                <a:off x="5230596" y="2540809"/>
                <a:ext cx="288000" cy="288000"/>
              </a:xfrm>
              <a:prstGeom prst="ellipse">
                <a:avLst/>
              </a:prstGeom>
              <a:noFill/>
              <a:ln w="28575">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sp>
          <p:nvSpPr>
            <p:cNvPr id="9" name="TextBox 8">
              <a:extLst>
                <a:ext uri="{FF2B5EF4-FFF2-40B4-BE49-F238E27FC236}">
                  <a16:creationId xmlns:a16="http://schemas.microsoft.com/office/drawing/2014/main" id="{3640AC29-4C75-3B16-DC6D-EDE67092A515}"/>
                </a:ext>
              </a:extLst>
            </p:cNvPr>
            <p:cNvSpPr txBox="1"/>
            <p:nvPr/>
          </p:nvSpPr>
          <p:spPr>
            <a:xfrm>
              <a:off x="7554374" y="6023652"/>
              <a:ext cx="688260" cy="282052"/>
            </a:xfrm>
            <a:prstGeom prst="rect">
              <a:avLst/>
            </a:prstGeom>
            <a:noFill/>
          </p:spPr>
          <p:txBody>
            <a:bodyPr wrap="square">
              <a:spAutoFit/>
            </a:bodyPr>
            <a:lstStyle/>
            <a:p>
              <a:r>
                <a:rPr lang="en-IN" sz="1050" dirty="0">
                  <a:latin typeface="Poppins" panose="00000500000000000000" pitchFamily="2" charset="0"/>
                  <a:cs typeface="Poppins" panose="00000500000000000000" pitchFamily="2" charset="0"/>
                </a:rPr>
                <a:t>High</a:t>
              </a:r>
              <a:endParaRPr lang="en-IN" sz="1050" dirty="0">
                <a:solidFill>
                  <a:prstClr val="black"/>
                </a:solidFill>
                <a:latin typeface="Poppins"/>
              </a:endParaRPr>
            </a:p>
          </p:txBody>
        </p:sp>
        <p:sp>
          <p:nvSpPr>
            <p:cNvPr id="10" name="TextBox 9">
              <a:extLst>
                <a:ext uri="{FF2B5EF4-FFF2-40B4-BE49-F238E27FC236}">
                  <a16:creationId xmlns:a16="http://schemas.microsoft.com/office/drawing/2014/main" id="{64FE0563-8A4F-E99D-AD6A-49B931F15847}"/>
                </a:ext>
              </a:extLst>
            </p:cNvPr>
            <p:cNvSpPr txBox="1"/>
            <p:nvPr/>
          </p:nvSpPr>
          <p:spPr>
            <a:xfrm>
              <a:off x="9211092" y="6023652"/>
              <a:ext cx="823366" cy="282052"/>
            </a:xfrm>
            <a:prstGeom prst="rect">
              <a:avLst/>
            </a:prstGeom>
            <a:noFill/>
          </p:spPr>
          <p:txBody>
            <a:bodyPr wrap="square">
              <a:spAutoFit/>
            </a:bodyPr>
            <a:lstStyle/>
            <a:p>
              <a:r>
                <a:rPr lang="en-IN" sz="1050" dirty="0">
                  <a:latin typeface="Poppins" panose="00000500000000000000" pitchFamily="2" charset="0"/>
                  <a:cs typeface="Poppins" panose="00000500000000000000" pitchFamily="2" charset="0"/>
                </a:rPr>
                <a:t>Medium</a:t>
              </a:r>
              <a:endParaRPr lang="en-IN" sz="1050" dirty="0">
                <a:solidFill>
                  <a:prstClr val="black"/>
                </a:solidFill>
                <a:latin typeface="Poppins"/>
              </a:endParaRPr>
            </a:p>
          </p:txBody>
        </p:sp>
        <p:sp>
          <p:nvSpPr>
            <p:cNvPr id="11" name="TextBox 10">
              <a:extLst>
                <a:ext uri="{FF2B5EF4-FFF2-40B4-BE49-F238E27FC236}">
                  <a16:creationId xmlns:a16="http://schemas.microsoft.com/office/drawing/2014/main" id="{56DE2966-56E3-8E9C-0B6D-74AA1F945F6C}"/>
                </a:ext>
              </a:extLst>
            </p:cNvPr>
            <p:cNvSpPr txBox="1"/>
            <p:nvPr/>
          </p:nvSpPr>
          <p:spPr>
            <a:xfrm>
              <a:off x="11142381" y="6023652"/>
              <a:ext cx="499549" cy="282052"/>
            </a:xfrm>
            <a:prstGeom prst="rect">
              <a:avLst/>
            </a:prstGeom>
            <a:noFill/>
          </p:spPr>
          <p:txBody>
            <a:bodyPr wrap="square">
              <a:spAutoFit/>
            </a:bodyPr>
            <a:lstStyle/>
            <a:p>
              <a:r>
                <a:rPr lang="en-IN" sz="1050" dirty="0">
                  <a:latin typeface="Poppins" panose="00000500000000000000" pitchFamily="2" charset="0"/>
                  <a:cs typeface="Poppins" panose="00000500000000000000" pitchFamily="2" charset="0"/>
                </a:rPr>
                <a:t>Low</a:t>
              </a:r>
              <a:endParaRPr lang="en-IN" sz="1050" dirty="0">
                <a:solidFill>
                  <a:prstClr val="black"/>
                </a:solidFill>
                <a:latin typeface="Poppins"/>
              </a:endParaRPr>
            </a:p>
          </p:txBody>
        </p:sp>
        <p:sp>
          <p:nvSpPr>
            <p:cNvPr id="12" name="Rectangle: Rounded Corners 11">
              <a:extLst>
                <a:ext uri="{FF2B5EF4-FFF2-40B4-BE49-F238E27FC236}">
                  <a16:creationId xmlns:a16="http://schemas.microsoft.com/office/drawing/2014/main" id="{93281522-D562-CB11-CE9B-AECA24FC1617}"/>
                </a:ext>
              </a:extLst>
            </p:cNvPr>
            <p:cNvSpPr/>
            <p:nvPr/>
          </p:nvSpPr>
          <p:spPr>
            <a:xfrm>
              <a:off x="6207414" y="5897983"/>
              <a:ext cx="5434515" cy="499350"/>
            </a:xfrm>
            <a:prstGeom prst="roundRect">
              <a:avLst>
                <a:gd name="adj" fmla="val 50000"/>
              </a:avLst>
            </a:prstGeom>
            <a:noFill/>
            <a:ln w="158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sp>
        <p:nvSpPr>
          <p:cNvPr id="22" name="Oval 21"/>
          <p:cNvSpPr/>
          <p:nvPr/>
        </p:nvSpPr>
        <p:spPr>
          <a:xfrm>
            <a:off x="4663958"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3" name="Oval 22"/>
          <p:cNvSpPr/>
          <p:nvPr/>
        </p:nvSpPr>
        <p:spPr>
          <a:xfrm>
            <a:off x="5111998"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4" name="Oval 23"/>
          <p:cNvSpPr/>
          <p:nvPr/>
        </p:nvSpPr>
        <p:spPr>
          <a:xfrm>
            <a:off x="5560038"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Oval 24"/>
          <p:cNvSpPr/>
          <p:nvPr/>
        </p:nvSpPr>
        <p:spPr>
          <a:xfrm>
            <a:off x="6135057"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Oval 25"/>
          <p:cNvSpPr/>
          <p:nvPr/>
        </p:nvSpPr>
        <p:spPr>
          <a:xfrm>
            <a:off x="6583097"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7" name="Oval 26"/>
          <p:cNvSpPr/>
          <p:nvPr/>
        </p:nvSpPr>
        <p:spPr>
          <a:xfrm>
            <a:off x="7031137"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8" name="Oval 27"/>
          <p:cNvSpPr/>
          <p:nvPr/>
        </p:nvSpPr>
        <p:spPr>
          <a:xfrm>
            <a:off x="7606156"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9" name="Oval 28"/>
          <p:cNvSpPr/>
          <p:nvPr/>
        </p:nvSpPr>
        <p:spPr>
          <a:xfrm>
            <a:off x="8054196"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0" name="Oval 29"/>
          <p:cNvSpPr/>
          <p:nvPr/>
        </p:nvSpPr>
        <p:spPr>
          <a:xfrm>
            <a:off x="8502236"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1" name="Oval 30"/>
          <p:cNvSpPr/>
          <p:nvPr/>
        </p:nvSpPr>
        <p:spPr>
          <a:xfrm>
            <a:off x="9077255"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2" name="Oval 31"/>
          <p:cNvSpPr/>
          <p:nvPr/>
        </p:nvSpPr>
        <p:spPr>
          <a:xfrm>
            <a:off x="9525295"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3" name="Oval 32"/>
          <p:cNvSpPr/>
          <p:nvPr/>
        </p:nvSpPr>
        <p:spPr>
          <a:xfrm>
            <a:off x="9973335" y="29232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4" name="Oval 33"/>
          <p:cNvSpPr/>
          <p:nvPr/>
        </p:nvSpPr>
        <p:spPr>
          <a:xfrm>
            <a:off x="10548354"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5" name="Oval 34"/>
          <p:cNvSpPr/>
          <p:nvPr/>
        </p:nvSpPr>
        <p:spPr>
          <a:xfrm>
            <a:off x="10996394"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6" name="Oval 35"/>
          <p:cNvSpPr/>
          <p:nvPr/>
        </p:nvSpPr>
        <p:spPr>
          <a:xfrm>
            <a:off x="11444434" y="29232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7" name="Oval 36"/>
          <p:cNvSpPr/>
          <p:nvPr/>
        </p:nvSpPr>
        <p:spPr>
          <a:xfrm>
            <a:off x="4663958"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8" name="Oval 37"/>
          <p:cNvSpPr/>
          <p:nvPr/>
        </p:nvSpPr>
        <p:spPr>
          <a:xfrm>
            <a:off x="5111998"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9" name="Oval 38"/>
          <p:cNvSpPr/>
          <p:nvPr/>
        </p:nvSpPr>
        <p:spPr>
          <a:xfrm>
            <a:off x="5560038" y="34583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0" name="Oval 39"/>
          <p:cNvSpPr/>
          <p:nvPr/>
        </p:nvSpPr>
        <p:spPr>
          <a:xfrm>
            <a:off x="6135057"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1" name="Oval 40"/>
          <p:cNvSpPr/>
          <p:nvPr/>
        </p:nvSpPr>
        <p:spPr>
          <a:xfrm>
            <a:off x="6583097"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2" name="Oval 41"/>
          <p:cNvSpPr/>
          <p:nvPr/>
        </p:nvSpPr>
        <p:spPr>
          <a:xfrm>
            <a:off x="7031137" y="34583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3" name="Oval 42"/>
          <p:cNvSpPr/>
          <p:nvPr/>
        </p:nvSpPr>
        <p:spPr>
          <a:xfrm>
            <a:off x="7606156"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4" name="Oval 43"/>
          <p:cNvSpPr/>
          <p:nvPr/>
        </p:nvSpPr>
        <p:spPr>
          <a:xfrm>
            <a:off x="8054196"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5" name="Oval 44"/>
          <p:cNvSpPr/>
          <p:nvPr/>
        </p:nvSpPr>
        <p:spPr>
          <a:xfrm>
            <a:off x="8502236"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6" name="Oval 45"/>
          <p:cNvSpPr/>
          <p:nvPr/>
        </p:nvSpPr>
        <p:spPr>
          <a:xfrm>
            <a:off x="9077255"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7" name="Oval 46"/>
          <p:cNvSpPr/>
          <p:nvPr/>
        </p:nvSpPr>
        <p:spPr>
          <a:xfrm>
            <a:off x="9525295"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8" name="Oval 47"/>
          <p:cNvSpPr/>
          <p:nvPr/>
        </p:nvSpPr>
        <p:spPr>
          <a:xfrm>
            <a:off x="9973335" y="34583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9" name="Oval 48"/>
          <p:cNvSpPr/>
          <p:nvPr/>
        </p:nvSpPr>
        <p:spPr>
          <a:xfrm>
            <a:off x="10548354"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0" name="Oval 49"/>
          <p:cNvSpPr/>
          <p:nvPr/>
        </p:nvSpPr>
        <p:spPr>
          <a:xfrm>
            <a:off x="10996394"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1" name="Oval 50"/>
          <p:cNvSpPr/>
          <p:nvPr/>
        </p:nvSpPr>
        <p:spPr>
          <a:xfrm>
            <a:off x="11444434"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2" name="Oval 51"/>
          <p:cNvSpPr/>
          <p:nvPr/>
        </p:nvSpPr>
        <p:spPr>
          <a:xfrm>
            <a:off x="4663958"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3" name="Oval 52"/>
          <p:cNvSpPr/>
          <p:nvPr/>
        </p:nvSpPr>
        <p:spPr>
          <a:xfrm>
            <a:off x="5111998"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4" name="Oval 53"/>
          <p:cNvSpPr/>
          <p:nvPr/>
        </p:nvSpPr>
        <p:spPr>
          <a:xfrm>
            <a:off x="5560038"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5" name="Oval 54"/>
          <p:cNvSpPr/>
          <p:nvPr/>
        </p:nvSpPr>
        <p:spPr>
          <a:xfrm>
            <a:off x="6135057"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6" name="Oval 55"/>
          <p:cNvSpPr/>
          <p:nvPr/>
        </p:nvSpPr>
        <p:spPr>
          <a:xfrm>
            <a:off x="6583097"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7" name="Oval 56"/>
          <p:cNvSpPr/>
          <p:nvPr/>
        </p:nvSpPr>
        <p:spPr>
          <a:xfrm>
            <a:off x="7031137"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8" name="Oval 57"/>
          <p:cNvSpPr/>
          <p:nvPr/>
        </p:nvSpPr>
        <p:spPr>
          <a:xfrm>
            <a:off x="7606156"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9" name="Oval 58"/>
          <p:cNvSpPr/>
          <p:nvPr/>
        </p:nvSpPr>
        <p:spPr>
          <a:xfrm>
            <a:off x="8054196"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0" name="Oval 59"/>
          <p:cNvSpPr/>
          <p:nvPr/>
        </p:nvSpPr>
        <p:spPr>
          <a:xfrm>
            <a:off x="8502236"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1" name="Oval 60"/>
          <p:cNvSpPr/>
          <p:nvPr/>
        </p:nvSpPr>
        <p:spPr>
          <a:xfrm>
            <a:off x="9077255"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2" name="Oval 61"/>
          <p:cNvSpPr/>
          <p:nvPr/>
        </p:nvSpPr>
        <p:spPr>
          <a:xfrm>
            <a:off x="9525295"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3" name="Oval 62"/>
          <p:cNvSpPr/>
          <p:nvPr/>
        </p:nvSpPr>
        <p:spPr>
          <a:xfrm>
            <a:off x="9973335" y="39934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4" name="Oval 63"/>
          <p:cNvSpPr/>
          <p:nvPr/>
        </p:nvSpPr>
        <p:spPr>
          <a:xfrm>
            <a:off x="10548354"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5" name="Oval 64"/>
          <p:cNvSpPr/>
          <p:nvPr/>
        </p:nvSpPr>
        <p:spPr>
          <a:xfrm>
            <a:off x="10996394"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6" name="Oval 65"/>
          <p:cNvSpPr/>
          <p:nvPr/>
        </p:nvSpPr>
        <p:spPr>
          <a:xfrm>
            <a:off x="11444434" y="39934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7" name="Oval 66"/>
          <p:cNvSpPr/>
          <p:nvPr/>
        </p:nvSpPr>
        <p:spPr>
          <a:xfrm>
            <a:off x="4654826"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8" name="Oval 67"/>
          <p:cNvSpPr/>
          <p:nvPr/>
        </p:nvSpPr>
        <p:spPr>
          <a:xfrm>
            <a:off x="5105910"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9" name="Oval 68"/>
          <p:cNvSpPr/>
          <p:nvPr/>
        </p:nvSpPr>
        <p:spPr>
          <a:xfrm>
            <a:off x="5556994"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0" name="Oval 69"/>
          <p:cNvSpPr/>
          <p:nvPr/>
        </p:nvSpPr>
        <p:spPr>
          <a:xfrm>
            <a:off x="6125925"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1" name="Oval 70"/>
          <p:cNvSpPr/>
          <p:nvPr/>
        </p:nvSpPr>
        <p:spPr>
          <a:xfrm>
            <a:off x="6577009"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2" name="Oval 71"/>
          <p:cNvSpPr/>
          <p:nvPr/>
        </p:nvSpPr>
        <p:spPr>
          <a:xfrm>
            <a:off x="7028093"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3" name="Oval 72"/>
          <p:cNvSpPr/>
          <p:nvPr/>
        </p:nvSpPr>
        <p:spPr>
          <a:xfrm>
            <a:off x="7597024"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4" name="Oval 73"/>
          <p:cNvSpPr/>
          <p:nvPr/>
        </p:nvSpPr>
        <p:spPr>
          <a:xfrm>
            <a:off x="8048108"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5" name="Oval 74"/>
          <p:cNvSpPr/>
          <p:nvPr/>
        </p:nvSpPr>
        <p:spPr>
          <a:xfrm>
            <a:off x="8499192"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6" name="Oval 75"/>
          <p:cNvSpPr/>
          <p:nvPr/>
        </p:nvSpPr>
        <p:spPr>
          <a:xfrm>
            <a:off x="9068123"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7" name="Oval 76"/>
          <p:cNvSpPr/>
          <p:nvPr/>
        </p:nvSpPr>
        <p:spPr>
          <a:xfrm>
            <a:off x="9519207"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8" name="Oval 77"/>
          <p:cNvSpPr/>
          <p:nvPr/>
        </p:nvSpPr>
        <p:spPr>
          <a:xfrm>
            <a:off x="9970291" y="4532568"/>
            <a:ext cx="333235" cy="333235"/>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9" name="Oval 78"/>
          <p:cNvSpPr/>
          <p:nvPr/>
        </p:nvSpPr>
        <p:spPr>
          <a:xfrm>
            <a:off x="10539222"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0" name="Oval 79"/>
          <p:cNvSpPr/>
          <p:nvPr/>
        </p:nvSpPr>
        <p:spPr>
          <a:xfrm>
            <a:off x="10990306"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1" name="Oval 80"/>
          <p:cNvSpPr/>
          <p:nvPr/>
        </p:nvSpPr>
        <p:spPr>
          <a:xfrm>
            <a:off x="11441390" y="4532568"/>
            <a:ext cx="333235" cy="333235"/>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2" name="Oval 81"/>
          <p:cNvSpPr/>
          <p:nvPr/>
        </p:nvSpPr>
        <p:spPr>
          <a:xfrm>
            <a:off x="4663958"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3" name="Oval 82"/>
          <p:cNvSpPr/>
          <p:nvPr/>
        </p:nvSpPr>
        <p:spPr>
          <a:xfrm>
            <a:off x="5111998"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4" name="Oval 83"/>
          <p:cNvSpPr/>
          <p:nvPr/>
        </p:nvSpPr>
        <p:spPr>
          <a:xfrm>
            <a:off x="5560038"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5" name="Oval 84"/>
          <p:cNvSpPr/>
          <p:nvPr/>
        </p:nvSpPr>
        <p:spPr>
          <a:xfrm>
            <a:off x="6135057"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6" name="Oval 85"/>
          <p:cNvSpPr/>
          <p:nvPr/>
        </p:nvSpPr>
        <p:spPr>
          <a:xfrm>
            <a:off x="6583097"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7" name="Oval 86"/>
          <p:cNvSpPr/>
          <p:nvPr/>
        </p:nvSpPr>
        <p:spPr>
          <a:xfrm>
            <a:off x="7031137"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8" name="Oval 87"/>
          <p:cNvSpPr/>
          <p:nvPr/>
        </p:nvSpPr>
        <p:spPr>
          <a:xfrm>
            <a:off x="7606156"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9" name="Oval 88"/>
          <p:cNvSpPr/>
          <p:nvPr/>
        </p:nvSpPr>
        <p:spPr>
          <a:xfrm>
            <a:off x="8054196"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0" name="Oval 89"/>
          <p:cNvSpPr/>
          <p:nvPr/>
        </p:nvSpPr>
        <p:spPr>
          <a:xfrm>
            <a:off x="8502236"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1" name="Oval 90"/>
          <p:cNvSpPr/>
          <p:nvPr/>
        </p:nvSpPr>
        <p:spPr>
          <a:xfrm>
            <a:off x="9077255"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2" name="Oval 91"/>
          <p:cNvSpPr/>
          <p:nvPr/>
        </p:nvSpPr>
        <p:spPr>
          <a:xfrm>
            <a:off x="9525295"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3" name="Oval 92"/>
          <p:cNvSpPr/>
          <p:nvPr/>
        </p:nvSpPr>
        <p:spPr>
          <a:xfrm>
            <a:off x="9973335" y="5083903"/>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4" name="Oval 93"/>
          <p:cNvSpPr/>
          <p:nvPr/>
        </p:nvSpPr>
        <p:spPr>
          <a:xfrm>
            <a:off x="10548354"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5" name="Oval 94"/>
          <p:cNvSpPr/>
          <p:nvPr/>
        </p:nvSpPr>
        <p:spPr>
          <a:xfrm>
            <a:off x="10996394" y="5083903"/>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6" name="Oval 95"/>
          <p:cNvSpPr/>
          <p:nvPr/>
        </p:nvSpPr>
        <p:spPr>
          <a:xfrm>
            <a:off x="11444434" y="5083903"/>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extLst>
      <p:ext uri="{BB962C8B-B14F-4D97-AF65-F5344CB8AC3E}">
        <p14:creationId xmlns:p14="http://schemas.microsoft.com/office/powerpoint/2010/main" val="3419463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DCB07783-3C17-9517-A921-6A9A8C1F1C23}"/>
              </a:ext>
            </a:extLst>
          </p:cNvPr>
          <p:cNvSpPr/>
          <p:nvPr/>
        </p:nvSpPr>
        <p:spPr>
          <a:xfrm>
            <a:off x="355600" y="5256788"/>
            <a:ext cx="11480800" cy="916424"/>
          </a:xfrm>
          <a:prstGeom prst="roundRect">
            <a:avLst>
              <a:gd name="adj" fmla="val 7560"/>
            </a:avLst>
          </a:prstGeom>
          <a:solidFill>
            <a:schemeClr val="accent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171450" indent="-171450" defTabSz="412750">
              <a:lnSpc>
                <a:spcPct val="150000"/>
              </a:lnSpc>
              <a:buFont typeface="Arial" panose="020B0604020202020204" pitchFamily="34" charset="0"/>
              <a:buChar char="•"/>
              <a:defRPr/>
            </a:pPr>
            <a:endPar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endParaRPr>
          </a:p>
          <a:p>
            <a:pPr marL="171450" indent="-171450" defTabSz="412750">
              <a:lnSpc>
                <a:spcPct val="150000"/>
              </a:lnSpc>
              <a:buFont typeface="Arial" panose="020B0604020202020204" pitchFamily="34" charset="0"/>
              <a:buChar char="•"/>
              <a:defRPr/>
            </a:pPr>
            <a:r>
              <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rPr>
              <a:t>The above graph explains various features or characteristics of various success factors and their impact on the Global Patterned Glass Market</a:t>
            </a:r>
            <a:r>
              <a:rPr lang="en-US" sz="900" b="1" i="1" dirty="0">
                <a:solidFill>
                  <a:prstClr val="black"/>
                </a:solidFill>
                <a:latin typeface="Poppins" panose="00000500000000000000" pitchFamily="2" charset="0"/>
                <a:ea typeface="Helvetica Neue Medium"/>
                <a:cs typeface="Poppins" panose="00000500000000000000" pitchFamily="2" charset="0"/>
                <a:sym typeface="Helvetica Neue Medium"/>
              </a:rPr>
              <a:t/>
            </a:r>
            <a:r>
              <a:rPr lang="en-US" sz="900" b="1" i="1" dirty="0" err="1">
                <a:solidFill>
                  <a:prstClr val="black"/>
                </a:solidFill>
                <a:latin typeface="Poppins" panose="00000500000000000000" pitchFamily="2" charset="0"/>
                <a:ea typeface="Helvetica Neue Medium"/>
                <a:cs typeface="Poppins" panose="00000500000000000000" pitchFamily="2" charset="0"/>
                <a:sym typeface="Helvetica Neue Medium"/>
              </a:rPr>
              <a:t/>
            </a:r>
            <a:r>
              <a:rPr lang="en-US" sz="900" b="1" i="1" dirty="0">
                <a:solidFill>
                  <a:prstClr val="black"/>
                </a:solidFill>
                <a:latin typeface="Poppins" panose="00000500000000000000" pitchFamily="2" charset="0"/>
                <a:ea typeface="Helvetica Neue Medium"/>
                <a:cs typeface="Poppins" panose="00000500000000000000" pitchFamily="2" charset="0"/>
                <a:sym typeface="Helvetica Neue Medium"/>
              </a:rPr>
              <a:t/>
            </a:r>
          </a:p>
          <a:p>
            <a:pPr marL="171450" indent="-171450" defTabSz="412750">
              <a:lnSpc>
                <a:spcPct val="150000"/>
              </a:lnSpc>
              <a:buFont typeface="Arial" panose="020B0604020202020204" pitchFamily="34" charset="0"/>
              <a:buChar char="•"/>
              <a:defRPr/>
            </a:pPr>
            <a:r>
              <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rPr>
              <a:t>The key success factors of the market include : Product Design Innovation, Efficient Production Processes, Wide Customization Options, Strong Distribution Network, Sustainability and Compliance, Branding and Marketing, Supply Chain Resilience</a:t>
            </a:r>
            <a:r>
              <a:rPr lang="en-IN" sz="900" dirty="0"/>
              <a:t>.</a:t>
            </a:r>
          </a:p>
          <a:p>
            <a:pPr marL="171450" indent="-171450" defTabSz="412750">
              <a:lnSpc>
                <a:spcPct val="150000"/>
              </a:lnSpc>
              <a:buFont typeface="Arial" panose="020B0604020202020204" pitchFamily="34" charset="0"/>
              <a:buChar char="•"/>
              <a:defRPr/>
            </a:pPr>
            <a:r>
              <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rPr>
              <a:t>On a scale of 0-8, 1 is the lowest, and 8 is the highest rank.</a:t>
            </a:r>
          </a:p>
        </p:txBody>
      </p:sp>
      <p:graphicFrame>
        <p:nvGraphicFramePr>
          <p:cNvPr id="3" name="Chart 2">
            <a:extLst>
              <a:ext uri="{FF2B5EF4-FFF2-40B4-BE49-F238E27FC236}">
                <a16:creationId xmlns:a16="http://schemas.microsoft.com/office/drawing/2014/main" id="{76AFD184-F426-6BA3-480D-1B46C29819BE}"/>
              </a:ext>
            </a:extLst>
          </p:cNvPr>
          <p:cNvGraphicFramePr>
            <a:graphicFrameLocks/>
          </p:cNvGraphicFramePr>
          <p:nvPr/>
        </p:nvGraphicFramePr>
        <p:xfrm>
          <a:off x="996821" y="1143000"/>
          <a:ext cx="10629136" cy="4003531"/>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a:extLst>
              <a:ext uri="{FF2B5EF4-FFF2-40B4-BE49-F238E27FC236}">
                <a16:creationId xmlns:a16="http://schemas.microsoft.com/office/drawing/2014/main" id="{D4ACD0EA-3C3F-48FF-892C-5B4D4689B067}"/>
              </a:ext>
            </a:extLst>
          </p:cNvPr>
          <p:cNvSpPr txBox="1">
            <a:spLocks/>
          </p:cNvSpPr>
          <p:nvPr/>
        </p:nvSpPr>
        <p:spPr>
          <a:xfrm>
            <a:off x="825371" y="0"/>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r>
              <a:rPr lang="en-US" dirty="0"/>
              <a:t>KEY SUCCESS FACTORS OF THE MARKET</a:t>
            </a:r>
            <a:endParaRPr lang="en-IN" dirty="0"/>
          </a:p>
        </p:txBody>
      </p:sp>
    </p:spTree>
    <p:extLst>
      <p:ext uri="{BB962C8B-B14F-4D97-AF65-F5344CB8AC3E}">
        <p14:creationId xmlns:p14="http://schemas.microsoft.com/office/powerpoint/2010/main" val="3988006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PATTERNED GLASS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Product Type
By Distribution Channel
By Thickness
By Application
By Industry</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PATTERNED GLASS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PRODUCT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PATTERNED GLASS MARKET SIZE,  BY PRODUCT TYPE, 2019-2032 (USD BILLION)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230428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84047">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384047">
                <a:tc>
                  <a:txBody>
                    <a:bodyPr/>
                    <a:lstStyle/>
                    <a:p>
                      <a:pPr algn="ctr">
                        <a:defRPr sz="800" b="1">
                          <a:latin typeface="Poppins Bold"/>
                        </a:defRPr>
                      </a:pPr>
                      <a:r>
                        <a:t>Tempered Patterned Glass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Laminated Patterned Glass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Insulated Patterned Glass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Others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5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GLOBAL PATTERNED GLASS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PATTERNED GLASS MARKET: REGIONAL ANALYSIS, 2019-2032 (USD BILLION)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PRODUCT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PATTERNED GLASS MARKET SIZE,  BY PRODUCT TYPE, 2019-2032 (USD BILLION)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230428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84047">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384047">
                <a:tc>
                  <a:txBody>
                    <a:bodyPr/>
                    <a:lstStyle/>
                    <a:p>
                      <a:pPr algn="ctr">
                        <a:defRPr sz="800" b="1">
                          <a:latin typeface="Poppins Bold"/>
                        </a:defRPr>
                      </a:pPr>
                      <a:r>
                        <a:t>Tempered Patterned Glass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Laminated Patterned Glass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Insulated Patterned Glass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Others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5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PRODUCT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PATTERNED GLASS MARKET SIZE,  BY PRODUCT TYPE, 2019-2032 (USD BILLION)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230428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84047">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384047">
                <a:tc>
                  <a:txBody>
                    <a:bodyPr/>
                    <a:lstStyle/>
                    <a:p>
                      <a:pPr algn="ctr">
                        <a:defRPr sz="800" b="1">
                          <a:latin typeface="Poppins Bold"/>
                        </a:defRPr>
                      </a:pPr>
                      <a:r>
                        <a:t>Tempered Patterned Glass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Laminated Patterned Glass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Insulated Patterned Glass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Others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5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PATTERNED GLASS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Global Patterned Glass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2435547996"/>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AGC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Japan</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53,687</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(USD)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13.65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1907</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PATTERNED GLASS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AGC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802329404"/>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1907</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Japan</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(USD)- 2024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13.65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53,687</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agc.com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AGC Inc. supplies architectural and specialty glass across construction, solar, and interior applications, including figured (patterned) glass for privacy glazing and daylighting. The company offers textures and finishes compatible with lamination, tempering, and coatings, and integrates anti-reflective and low-iron options for solar modules and BIPV façades. Its glass operations span float lines, processing centers, and distribution units serving projects in North America, Europe, Asia Pacific, the Middle East and Africa, and Latin America. Strategy emphasizes mix improvement, capacity discipline, and cost optimization, alongside digitalization initiatives in engineering and sales. Recent updates include product portfolio refreshes on Glass Plaza and continued investment in solar-related glass and value-added processing capabilities.</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AGC’s Figured Glass is a patterned, rolled glass offering privacy while maintaining high light transmission. Produced by imprinting textures on one surface, it comes in various designs and thicknesses for doors, partitions, showers, and facades. It can be laminated, tempered, and coated to meet safety, acoustic, and aesthetic performance standards.</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Figured Glass (Patterned/Rolled Glass)</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PATTERNED GLASS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4ACD0EA-3C3F-48FF-892C-5B4D4689B067}"/>
              </a:ext>
            </a:extLst>
          </p:cNvPr>
          <p:cNvSpPr txBox="1">
            <a:spLocks/>
          </p:cNvSpPr>
          <p:nvPr/>
        </p:nvSpPr>
        <p:spPr>
          <a:xfrm>
            <a:off x="825371" y="0"/>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r>
              <a:rPr lang="en-US" dirty="0"/>
              <a:t>AGC INC. - FINANCIAL OVERVIEW</a:t>
            </a:r>
            <a:endParaRPr lang="en-IN" dirty="0"/>
          </a:p>
        </p:txBody>
      </p:sp>
      <p:graphicFrame>
        <p:nvGraphicFramePr>
          <p:cNvPr id="2" name="Table 1">
            <a:extLst>
              <a:ext uri="{FF2B5EF4-FFF2-40B4-BE49-F238E27FC236}">
                <a16:creationId xmlns:a16="http://schemas.microsoft.com/office/drawing/2014/main" id="{13843586-75FF-8ED5-A041-01A1732422E9}"/>
              </a:ext>
            </a:extLst>
          </p:cNvPr>
          <p:cNvGraphicFramePr>
            <a:graphicFrameLocks noGrp="1"/>
          </p:cNvGraphicFramePr>
          <p:nvPr>
            <p:extLst>
              <p:ext uri="{D42A27DB-BD31-4B8C-83A1-F6EECF244321}">
                <p14:modId xmlns:p14="http://schemas.microsoft.com/office/powerpoint/2010/main" val="2101898276"/>
              </p:ext>
            </p:extLst>
          </p:nvPr>
        </p:nvGraphicFramePr>
        <p:xfrm>
          <a:off x="666750" y="960416"/>
          <a:ext cx="11047433" cy="2675648"/>
        </p:xfrm>
        <a:graphic>
          <a:graphicData uri="http://schemas.openxmlformats.org/drawingml/2006/table">
            <a:tbl>
              <a:tblPr firstRow="1" bandRow="1">
                <a:tableStyleId>{5C22544A-7EE6-4342-B048-85BDC9FD1C3A}</a:tableStyleId>
              </a:tblPr>
              <a:tblGrid>
                <a:gridCol w="5441710">
                  <a:extLst>
                    <a:ext uri="{9D8B030D-6E8A-4147-A177-3AD203B41FA5}">
                      <a16:colId xmlns:a16="http://schemas.microsoft.com/office/drawing/2014/main" val="2785032305"/>
                    </a:ext>
                  </a:extLst>
                </a:gridCol>
                <a:gridCol w="5605723">
                  <a:extLst>
                    <a:ext uri="{9D8B030D-6E8A-4147-A177-3AD203B41FA5}">
                      <a16:colId xmlns:a16="http://schemas.microsoft.com/office/drawing/2014/main" val="303155671"/>
                    </a:ext>
                  </a:extLst>
                </a:gridCol>
              </a:tblGrid>
              <a:tr h="408038">
                <a:tc>
                  <a:txBody>
                    <a:bodyPr/>
                    <a:lstStyle/>
                    <a:p>
                      <a:r>
                        <a:rPr lang="en-IN" sz="1100" b="1" dirty="0">
                          <a:latin typeface="+mn-lt"/>
                        </a:rPr>
                        <a:t>AGC INC.</a:t>
                      </a:r>
                      <a:r>
                        <a:rPr lang="fr-FR" sz="1100" b="1" dirty="0">
                          <a:latin typeface="+mn-lt"/>
                        </a:rPr>
                        <a:t> - </a:t>
                      </a:r>
                      <a:r>
                        <a:rPr lang="en-US" sz="1100" dirty="0"/>
                        <a:t>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AGC INC.</a:t>
                      </a:r>
                      <a:r>
                        <a:rPr lang="fr-FR" sz="1100" b="1" dirty="0">
                          <a:latin typeface="+mn-lt"/>
                        </a:rPr>
                        <a:t>-  </a:t>
                      </a:r>
                      <a:r>
                        <a:rPr lang="en-US" sz="1100" b="1" kern="1200" dirty="0">
                          <a:solidFill>
                            <a:schemeClr val="lt1"/>
                          </a:solidFill>
                          <a:latin typeface="+mn-lt"/>
                          <a:ea typeface="+mn-ea"/>
                          <a:cs typeface="+mn-cs"/>
                        </a:rPr>
                        <a:t>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267610">
                <a:tc>
                  <a:txBody>
                    <a:bodyPr/>
                    <a:lstStyle/>
                    <a:p>
                      <a:endParaRPr lang="en-IN"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4" name="Table 3">
            <a:extLst>
              <a:ext uri="{FF2B5EF4-FFF2-40B4-BE49-F238E27FC236}">
                <a16:creationId xmlns:a16="http://schemas.microsoft.com/office/drawing/2014/main" id="{F929F4B4-1564-8026-1BDC-3D924CC7E34C}"/>
              </a:ext>
            </a:extLst>
          </p:cNvPr>
          <p:cNvGraphicFramePr>
            <a:graphicFrameLocks noGrp="1"/>
          </p:cNvGraphicFramePr>
          <p:nvPr/>
        </p:nvGraphicFramePr>
        <p:xfrm>
          <a:off x="666751" y="3636064"/>
          <a:ext cx="11047432" cy="478736"/>
        </p:xfrm>
        <a:graphic>
          <a:graphicData uri="http://schemas.openxmlformats.org/drawingml/2006/table">
            <a:tbl>
              <a:tblPr firstRow="1" bandRow="1">
                <a:tableStyleId>{5C22544A-7EE6-4342-B048-85BDC9FD1C3A}</a:tableStyleId>
              </a:tblPr>
              <a:tblGrid>
                <a:gridCol w="11047432">
                  <a:extLst>
                    <a:ext uri="{9D8B030D-6E8A-4147-A177-3AD203B41FA5}">
                      <a16:colId xmlns:a16="http://schemas.microsoft.com/office/drawing/2014/main" val="20000"/>
                    </a:ext>
                  </a:extLst>
                </a:gridCol>
              </a:tblGrid>
              <a:tr h="478736">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7" name="Table 3">
            <a:extLst>
              <a:ext uri="{FF2B5EF4-FFF2-40B4-BE49-F238E27FC236}">
                <a16:creationId xmlns:a16="http://schemas.microsoft.com/office/drawing/2014/main" id="{EC77AD90-A3AD-36E8-7975-B741DE63DAD6}"/>
              </a:ext>
            </a:extLst>
          </p:cNvPr>
          <p:cNvGraphicFramePr>
            <a:graphicFrameLocks noGrp="1"/>
          </p:cNvGraphicFramePr>
          <p:nvPr/>
        </p:nvGraphicFramePr>
        <p:xfrm>
          <a:off x="666749" y="4127818"/>
          <a:ext cx="11047433" cy="2183894"/>
        </p:xfrm>
        <a:graphic>
          <a:graphicData uri="http://schemas.openxmlformats.org/drawingml/2006/table">
            <a:tbl>
              <a:tblPr firstRow="1" bandRow="1">
                <a:tableStyleId>{5C22544A-7EE6-4342-B048-85BDC9FD1C3A}</a:tableStyleId>
              </a:tblPr>
              <a:tblGrid>
                <a:gridCol w="5448301">
                  <a:extLst>
                    <a:ext uri="{9D8B030D-6E8A-4147-A177-3AD203B41FA5}">
                      <a16:colId xmlns:a16="http://schemas.microsoft.com/office/drawing/2014/main" val="20000"/>
                    </a:ext>
                  </a:extLst>
                </a:gridCol>
                <a:gridCol w="5599132">
                  <a:extLst>
                    <a:ext uri="{9D8B030D-6E8A-4147-A177-3AD203B41FA5}">
                      <a16:colId xmlns:a16="http://schemas.microsoft.com/office/drawing/2014/main" val="20001"/>
                    </a:ext>
                  </a:extLst>
                </a:gridCol>
              </a:tblGrid>
              <a:tr h="2183894">
                <a:tc>
                  <a:txBody>
                    <a:bodyPr/>
                    <a:lstStyle/>
                    <a:p>
                      <a:pPr marL="18000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sz="1000" b="0">
                          <a:solidFill>
                            <a:srgbClr val="000000"/>
                          </a:solidFill>
                          <a:latin typeface="Poppins"/>
                        </a:rPr>
                        <a:t>AGC Inc.'s revenue trajectory shows consecutive year-over-year contractions, declining from USD 15.4 billion in 2022 to USD 14.3 billion in 2023 (a decrease of USD 1.1 billion, or -7.14%) and to USD 13.6 billion in 2024 (a further decline of USD 0.7 billion, or -4.90%). The two-year cumulative revenue reduction totals USD 1.8 billion, or -11.69%, reflecting persistent top-line pressure. While the rate of decline slowed in 2024 versus 2023, the sustained contraction suggests structural and cyclical headwinds, including demand softness and potential pricing or mix deterioration. From a performance standpoint, management should prioritize margin protection, cost optimization, and strategic repositioning to arrest revenue erosion and restore growth. Near-term focus on operational efficiency and selected investment in higher-margin segments could stabilize results and support recovery.</a:t>
                      </a:r>
                    </a:p>
                  </a:txBody>
                  <a:tcPr marL="0" marR="72000" marT="108000" marB="47126">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00000"/>
                        </a:lnSpc>
                      </a:pPr>
                      <a:r>
                        <a:rPr sz="1000" b="0">
                          <a:solidFill>
                            <a:srgbClr val="000000"/>
                          </a:solidFill>
                          <a:latin typeface="Poppins"/>
                        </a:rPr>
                        <a:t>AGC Inc.’s 2024 segmental performance reflects a diversified portfolio generating USD 13.6 billion in revenue, led by Chemicals (28.1%, ~USD 3.82bn) and Automotive (23.6%, ~USD 3.21bn), followed by Architectural Glass (20.7%, ~USD 2.82bn), Electronics (17.2%, ~USD 2.34bn), Life Science (6.7%, ~USD 0.91bn) and Ceramics/Other (3.7%, ~USD 0.5bn). The Chemicals segment’s scale underpins margin stability and R&amp;D-driven specialty opportunities, while Automotive benefits from advanced glazing and lightweight materials demand tied to EV proliferation. Architectural Glass remains strategically positioned for construction recovery and retrofit markets; Electronics shows growth potential in display substrates and semiconductors. Life Science and Ceramics/Other are niche but offer innovation-led margin expansion through partnerships and targeted investments. Overall, AGC’s mix supports resilience and selective investment to capture structural growth.</a:t>
                      </a:r>
                    </a:p>
                  </a:txBody>
                  <a:tcPr marL="144000" marR="72000" marT="108000" marB="47126">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8" name="Chart 7"/>
          <p:cNvGraphicFramePr>
            <a:graphicFrameLocks noGrp="1"/>
          </p:cNvGraphicFramePr>
          <p:nvPr/>
        </p:nvGraphicFramePr>
        <p:xfrm>
          <a:off x="1371600" y="1371600"/>
          <a:ext cx="3840480" cy="2286000"/>
        </p:xfrm>
        <a:graphic>
          <a:graphicData uri="http://schemas.openxmlformats.org/drawingml/2006/chart">
            <c:chart xmlns:c="http://schemas.openxmlformats.org/drawingml/2006/chart" r:id="rId2"/>
          </a:graphicData>
        </a:graphic>
      </p:graphicFrame>
      <p:graphicFrame>
        <p:nvGraphicFramePr>
          <p:cNvPr id="9" name="Chart 8"/>
          <p:cNvGraphicFramePr>
            <a:graphicFrameLocks noGrp="1"/>
          </p:cNvGraphicFramePr>
          <p:nvPr/>
        </p:nvGraphicFramePr>
        <p:xfrm>
          <a:off x="6400800" y="1097280"/>
          <a:ext cx="4114800" cy="274320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629248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AGC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MARKET DEFINITION &amp; SCOPE </a:t>
            </a:r>
          </a:p>
        </p:txBody>
      </p:sp>
      <p:graphicFrame>
        <p:nvGraphicFramePr>
          <p:cNvPr id="3" name="Table 2"/>
          <p:cNvGraphicFramePr>
            <a:graphicFrameLocks noGrp="1"/>
          </p:cNvGraphicFramePr>
          <p:nvPr/>
        </p:nvGraphicFramePr>
        <p:xfrm>
          <a:off x="457200" y="1005840"/>
          <a:ext cx="11277600" cy="182880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THICKNESS</a:t>
                      </a:r>
                    </a:p>
                  </a:txBody>
                  <a:tcPr anchor="ctr">
                    <a:solidFill>
                      <a:srgbClr val="FB592D"/>
                    </a:solidFill>
                  </a:tcPr>
                </a:tc>
                <a:tc hMerge="1">
                  <a:txBody>
                    <a:bodyPr/>
                    <a:lstStyle/>
                    <a:p/>
                  </a:txBody>
                  <a:tcPr/>
                </a:tc>
              </a:tr>
              <a:tr h="487680">
                <a:tc>
                  <a:txBody>
                    <a:bodyPr lIns="45720" rIns="45720" tIns="91440" bIns="91440"/>
                    <a:lstStyle/>
                    <a:p>
                      <a:pPr algn="ctr">
                        <a:defRPr sz="900" b="1"/>
                      </a:pPr>
                      <a:r>
                        <a:t>Thin (less than 4mm)</a:t>
                      </a:r>
                    </a:p>
                  </a:txBody>
                  <a:tcPr anchor="ctr">
                    <a:solidFill>
                      <a:srgbClr val="F2F2F2"/>
                    </a:solidFill>
                  </a:tcPr>
                </a:tc>
                <a:tc>
                  <a:txBody>
                    <a:bodyPr lIns="45720" rIns="45720" tIns="91440" bIns="91440"/>
                    <a:lstStyle/>
                    <a:p>
                      <a:pPr algn="just">
                        <a:defRPr sz="900"/>
                      </a:pPr>
                      <a:r>
                        <a:t>Thin patterned glass (&lt;4mm) denotes lightweight, flexible patterned sheets typically used for decorative panels, interior partitions, light-diffusing fixtures and low-load applications.</a:t>
                      </a:r>
                    </a:p>
                  </a:txBody>
                  <a:tcPr anchor="ctr">
                    <a:solidFill>
                      <a:srgbClr val="F2F2F2"/>
                    </a:solidFill>
                  </a:tcPr>
                </a:tc>
              </a:tr>
              <a:tr h="487680">
                <a:tc>
                  <a:txBody>
                    <a:bodyPr lIns="45720" rIns="45720" tIns="91440" bIns="91440"/>
                    <a:lstStyle/>
                    <a:p>
                      <a:pPr algn="ctr">
                        <a:defRPr sz="900" b="1"/>
                      </a:pPr>
                      <a:r>
                        <a:t>Medium (4mm to 10mm)</a:t>
                      </a:r>
                    </a:p>
                  </a:txBody>
                  <a:tcPr anchor="ctr">
                    <a:solidFill>
                      <a:srgbClr val="F2F2F2"/>
                    </a:solidFill>
                  </a:tcPr>
                </a:tc>
                <a:tc>
                  <a:txBody>
                    <a:bodyPr lIns="45720" rIns="45720" tIns="91440" bIns="91440"/>
                    <a:lstStyle/>
                    <a:p>
                      <a:pPr algn="just">
                        <a:defRPr sz="900"/>
                      </a:pPr>
                      <a:r>
                        <a:t>Medium patterned glass (4mm–10mm) represents common thicknesses balancing strength and workability, widely used in windows, doors, furniture and general-purpose glazing where pattern clarity and structural performance are needed.</a:t>
                      </a:r>
                    </a:p>
                  </a:txBody>
                  <a:tcPr anchor="ctr">
                    <a:solidFill>
                      <a:srgbClr val="F2F2F2"/>
                    </a:solidFill>
                  </a:tcPr>
                </a:tc>
              </a:tr>
              <a:tr h="487680">
                <a:tc>
                  <a:txBody>
                    <a:bodyPr lIns="45720" rIns="45720" tIns="91440" bIns="91440"/>
                    <a:lstStyle/>
                    <a:p>
                      <a:pPr algn="ctr">
                        <a:defRPr sz="900" b="1"/>
                      </a:pPr>
                      <a:r>
                        <a:t>Thick (more than 10mm)</a:t>
                      </a:r>
                    </a:p>
                  </a:txBody>
                  <a:tcPr anchor="ctr">
                    <a:solidFill>
                      <a:srgbClr val="F2F2F2"/>
                    </a:solidFill>
                  </a:tcPr>
                </a:tc>
                <a:tc>
                  <a:txBody>
                    <a:bodyPr lIns="45720" rIns="45720" tIns="91440" bIns="91440"/>
                    <a:lstStyle/>
                    <a:p>
                      <a:pPr algn="just">
                        <a:defRPr sz="900"/>
                      </a:pPr>
                      <a:r>
                        <a:t>Thick patterned glass (&gt;10mm) refers to heavy-duty patterned glass used in structural glazing, balustrades, flooring and other high-load or safety-critical applications requiring greater stiffness.</a:t>
                      </a:r>
                    </a:p>
                  </a:txBody>
                  <a:tcPr anchor="ctr">
                    <a:solidFill>
                      <a:srgbClr val="F2F2F2"/>
                    </a:solidFill>
                  </a:tcPr>
                </a:tc>
              </a:tr>
            </a:tbl>
          </a:graphicData>
        </a:graphic>
      </p:graphicFrame>
      <p:graphicFrame>
        <p:nvGraphicFramePr>
          <p:cNvPr id="4" name="Table 3"/>
          <p:cNvGraphicFramePr>
            <a:graphicFrameLocks noGrp="1"/>
          </p:cNvGraphicFramePr>
          <p:nvPr/>
        </p:nvGraphicFramePr>
        <p:xfrm>
          <a:off x="457200" y="2926080"/>
          <a:ext cx="11277600" cy="220218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APPLICATION</a:t>
                      </a:r>
                    </a:p>
                  </a:txBody>
                  <a:tcPr anchor="ctr">
                    <a:solidFill>
                      <a:srgbClr val="FB592D"/>
                    </a:solidFill>
                  </a:tcPr>
                </a:tc>
                <a:tc hMerge="1">
                  <a:txBody>
                    <a:bodyPr/>
                    <a:lstStyle/>
                    <a:p/>
                  </a:txBody>
                  <a:tcPr/>
                </a:tc>
              </a:tr>
              <a:tr h="487680">
                <a:tc>
                  <a:txBody>
                    <a:bodyPr lIns="45720" rIns="45720" tIns="91440" bIns="91440"/>
                    <a:lstStyle/>
                    <a:p>
                      <a:pPr algn="ctr">
                        <a:defRPr sz="900" b="1"/>
                      </a:pPr>
                      <a:r>
                        <a:t>Architectural</a:t>
                      </a:r>
                    </a:p>
                  </a:txBody>
                  <a:tcPr anchor="ctr">
                    <a:solidFill>
                      <a:srgbClr val="F2F2F2"/>
                    </a:solidFill>
                  </a:tcPr>
                </a:tc>
                <a:tc>
                  <a:txBody>
                    <a:bodyPr lIns="45720" rIns="45720" tIns="91440" bIns="91440"/>
                    <a:lstStyle/>
                    <a:p>
                      <a:pPr algn="just">
                        <a:defRPr sz="900"/>
                      </a:pPr>
                      <a:r>
                        <a:t>Architectural application covers use of patterned glass in building facades, curtain walls, windows, skylights and external elements to enhance aesthetics, privacy and daylight control.</a:t>
                      </a:r>
                    </a:p>
                  </a:txBody>
                  <a:tcPr anchor="ctr">
                    <a:solidFill>
                      <a:srgbClr val="F2F2F2"/>
                    </a:solidFill>
                  </a:tcPr>
                </a:tc>
              </a:tr>
              <a:tr h="487680">
                <a:tc>
                  <a:txBody>
                    <a:bodyPr lIns="45720" rIns="45720" tIns="91440" bIns="91440"/>
                    <a:lstStyle/>
                    <a:p>
                      <a:pPr algn="ctr">
                        <a:defRPr sz="900" b="1"/>
                      </a:pPr>
                      <a:r>
                        <a:t>Automotive</a:t>
                      </a:r>
                    </a:p>
                  </a:txBody>
                  <a:tcPr anchor="ctr">
                    <a:solidFill>
                      <a:srgbClr val="F2F2F2"/>
                    </a:solidFill>
                  </a:tcPr>
                </a:tc>
                <a:tc>
                  <a:txBody>
                    <a:bodyPr lIns="45720" rIns="45720" tIns="91440" bIns="91440"/>
                    <a:lstStyle/>
                    <a:p>
                      <a:pPr algn="just">
                        <a:defRPr sz="900"/>
                      </a:pPr>
                      <a:r>
                        <a:t>Automotive application includes patterned glass used in vehicle interiors, partitions, sunroofs, trim elements and specialty glazing to provide privacy, glare reduction and distinctive styling.</a:t>
                      </a:r>
                    </a:p>
                  </a:txBody>
                  <a:tcPr anchor="ctr">
                    <a:solidFill>
                      <a:srgbClr val="F2F2F2"/>
                    </a:solidFill>
                  </a:tcPr>
                </a:tc>
              </a:tr>
              <a:tr h="487680">
                <a:tc>
                  <a:txBody>
                    <a:bodyPr lIns="45720" rIns="45720" tIns="91440" bIns="91440"/>
                    <a:lstStyle/>
                    <a:p>
                      <a:pPr algn="ctr">
                        <a:defRPr sz="900" b="1"/>
                      </a:pPr>
                      <a:r>
                        <a:t>Interior Design</a:t>
                      </a:r>
                    </a:p>
                  </a:txBody>
                  <a:tcPr anchor="ctr">
                    <a:solidFill>
                      <a:srgbClr val="F2F2F2"/>
                    </a:solidFill>
                  </a:tcPr>
                </a:tc>
                <a:tc>
                  <a:txBody>
                    <a:bodyPr lIns="45720" rIns="45720" tIns="91440" bIns="91440"/>
                    <a:lstStyle/>
                    <a:p>
                      <a:pPr algn="just">
                        <a:defRPr sz="900"/>
                      </a:pPr>
                      <a:r>
                        <a:t>Interior design application encompasses patterned glass use in interior partitions, doors, cabinetry, shower enclosures and furniture to enhance aesthetics, privacy and light diffusion.</a:t>
                      </a:r>
                    </a:p>
                  </a:txBody>
                  <a:tcPr anchor="ctr">
                    <a:solidFill>
                      <a:srgbClr val="F2F2F2"/>
                    </a:solidFill>
                  </a:tcPr>
                </a:tc>
              </a:tr>
              <a:tr h="373380">
                <a:tc>
                  <a:txBody>
                    <a:bodyPr lIns="45720" rIns="45720" tIns="91440" bIns="91440"/>
                    <a:lstStyle/>
                    <a:p>
                      <a:pPr algn="ctr">
                        <a:defRPr sz="900" b="1"/>
                      </a:pPr>
                      <a:r>
                        <a:t>Others</a:t>
                      </a:r>
                    </a:p>
                  </a:txBody>
                  <a:tcPr anchor="ctr">
                    <a:solidFill>
                      <a:srgbClr val="F2F2F2"/>
                    </a:solidFill>
                  </a:tcPr>
                </a:tc>
                <a:tc>
                  <a:txBody>
                    <a:bodyPr lIns="45720" rIns="45720" tIns="91440" bIns="91440"/>
                    <a:lstStyle/>
                    <a:p>
                      <a:pPr algn="just">
                        <a:defRPr sz="900"/>
                      </a:pPr>
                      <a:r>
                        <a:t>Definition for Others</a:t>
                      </a:r>
                    </a:p>
                  </a:txBody>
                  <a:tcPr anchor="ctr">
                    <a:solidFill>
                      <a:srgbClr val="F2F2F2"/>
                    </a:solidFill>
                  </a:tcPr>
                </a:tc>
              </a:tr>
            </a:tbl>
          </a:graphicData>
        </a:graphic>
      </p:graphicFrame>
      <p:graphicFrame>
        <p:nvGraphicFramePr>
          <p:cNvPr id="5" name="Table 4"/>
          <p:cNvGraphicFramePr>
            <a:graphicFrameLocks noGrp="1"/>
          </p:cNvGraphicFramePr>
          <p:nvPr/>
        </p:nvGraphicFramePr>
        <p:xfrm>
          <a:off x="457200" y="5219700"/>
          <a:ext cx="11277600" cy="85344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INDUSTRY</a:t>
                      </a:r>
                    </a:p>
                  </a:txBody>
                  <a:tcPr anchor="ctr">
                    <a:solidFill>
                      <a:srgbClr val="FB592D"/>
                    </a:solidFill>
                  </a:tcPr>
                </a:tc>
                <a:tc hMerge="1">
                  <a:txBody>
                    <a:bodyPr/>
                    <a:lstStyle/>
                    <a:p/>
                  </a:txBody>
                  <a:tcPr/>
                </a:tc>
              </a:tr>
              <a:tr h="487680">
                <a:tc>
                  <a:txBody>
                    <a:bodyPr lIns="45720" rIns="45720" tIns="91440" bIns="91440"/>
                    <a:lstStyle/>
                    <a:p>
                      <a:pPr algn="ctr">
                        <a:defRPr sz="900" b="1"/>
                      </a:pPr>
                      <a:r>
                        <a:t>Residential</a:t>
                      </a:r>
                    </a:p>
                  </a:txBody>
                  <a:tcPr anchor="ctr">
                    <a:solidFill>
                      <a:srgbClr val="F2F2F2"/>
                    </a:solidFill>
                  </a:tcPr>
                </a:tc>
                <a:tc>
                  <a:txBody>
                    <a:bodyPr lIns="45720" rIns="45720" tIns="91440" bIns="91440"/>
                    <a:lstStyle/>
                    <a:p>
                      <a:pPr algn="just">
                        <a:defRPr sz="900"/>
                      </a:pPr>
                      <a:r>
                        <a:t>Residential industry covers installation of patterned glass in homes for windows, doors, partitions, shower screens and decorative elements that combine function and design.</a:t>
                      </a:r>
                    </a:p>
                  </a:txBody>
                  <a:tcPr anchor="ctr">
                    <a:solidFill>
                      <a:srgbClr val="F2F2F2"/>
                    </a:solidFill>
                  </a:tcPr>
                </a:tc>
              </a:tr>
            </a:tbl>
          </a:graphicData>
        </a:graphic>
      </p:graphicFrame>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MARKET DEFINITION &amp; SCOPE </a:t>
            </a:r>
          </a:p>
        </p:txBody>
      </p:sp>
      <p:graphicFrame>
        <p:nvGraphicFramePr>
          <p:cNvPr id="3" name="Table 2"/>
          <p:cNvGraphicFramePr>
            <a:graphicFrameLocks noGrp="1"/>
          </p:cNvGraphicFramePr>
          <p:nvPr/>
        </p:nvGraphicFramePr>
        <p:xfrm>
          <a:off x="457200" y="1005840"/>
          <a:ext cx="11277600" cy="122682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INDUSTRY (continued)</a:t>
                      </a:r>
                    </a:p>
                  </a:txBody>
                  <a:tcPr anchor="ctr">
                    <a:solidFill>
                      <a:srgbClr val="FB592D"/>
                    </a:solidFill>
                  </a:tcPr>
                </a:tc>
                <a:tc hMerge="1">
                  <a:txBody>
                    <a:bodyPr/>
                    <a:lstStyle/>
                    <a:p/>
                  </a:txBody>
                  <a:tcPr/>
                </a:tc>
              </a:tr>
              <a:tr h="487680">
                <a:tc>
                  <a:txBody>
                    <a:bodyPr lIns="45720" rIns="45720" tIns="91440" bIns="91440"/>
                    <a:lstStyle/>
                    <a:p>
                      <a:pPr algn="ctr">
                        <a:defRPr sz="900" b="1"/>
                      </a:pPr>
                      <a:r>
                        <a:t>Commercial</a:t>
                      </a:r>
                    </a:p>
                  </a:txBody>
                  <a:tcPr anchor="ctr">
                    <a:solidFill>
                      <a:srgbClr val="F2F2F2"/>
                    </a:solidFill>
                  </a:tcPr>
                </a:tc>
                <a:tc>
                  <a:txBody>
                    <a:bodyPr lIns="45720" rIns="45720" tIns="91440" bIns="91440"/>
                    <a:lstStyle/>
                    <a:p>
                      <a:pPr algn="just">
                        <a:defRPr sz="900"/>
                      </a:pPr>
                      <a:r>
                        <a:t>Commercial industry includes use of patterned glass in offices, retail stores, hotels, healthcare and institutional buildings for privacy, branding, acoustic control and functional glazing.</a:t>
                      </a:r>
                    </a:p>
                  </a:txBody>
                  <a:tcPr anchor="ctr">
                    <a:solidFill>
                      <a:srgbClr val="F2F2F2"/>
                    </a:solidFill>
                  </a:tcPr>
                </a:tc>
              </a:tr>
              <a:tr h="373380">
                <a:tc>
                  <a:txBody>
                    <a:bodyPr lIns="45720" rIns="45720" tIns="91440" bIns="91440"/>
                    <a:lstStyle/>
                    <a:p>
                      <a:pPr algn="ctr">
                        <a:defRPr sz="900" b="1"/>
                      </a:pPr>
                      <a:r>
                        <a:t>Others</a:t>
                      </a:r>
                    </a:p>
                  </a:txBody>
                  <a:tcPr anchor="ctr">
                    <a:solidFill>
                      <a:srgbClr val="F2F2F2"/>
                    </a:solidFill>
                  </a:tcPr>
                </a:tc>
                <a:tc>
                  <a:txBody>
                    <a:bodyPr lIns="45720" rIns="45720" tIns="91440" bIns="91440"/>
                    <a:lstStyle/>
                    <a:p>
                      <a:pPr algn="just">
                        <a:defRPr sz="900"/>
                      </a:pPr>
                      <a:r>
                        <a:t>Definition for Others</a:t>
                      </a:r>
                    </a:p>
                  </a:txBody>
                  <a:tcPr anchor="ctr">
                    <a:solidFill>
                      <a:srgbClr val="F2F2F2"/>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0">
                          <a:solidFill>
                            <a:srgbClr val="000000"/>
                          </a:solidFill>
                          <a:latin typeface="Poppins"/>
                        </a:defRPr>
                      </a:pPr>
                      <a:r>
                        <a:t>          5.9. Case Studies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5.10. Customer &amp; Buying Criteria Analysis</a:t>
                      </a:r>
                    </a:p>
                  </a:txBody>
                  <a:tcPr>
                    <a:noFill/>
                    <a:lnL>
                      <a:noFill/>
                    </a:lnL>
                    <a:lnR>
                      <a:noFill/>
                    </a:lnR>
                    <a:lnT>
                      <a:noFill/>
                    </a:lnT>
                    <a:lnB>
                      <a:noFill/>
                    </a:lnB>
                  </a:tcPr>
                </a:tc>
                <a:tc>
                  <a:txBody>
                    <a:bodyPr/>
                    <a:lstStyle/>
                    <a:p>
                      <a:pPr>
                        <a:defRPr sz="1100" b="0">
                          <a:solidFill>
                            <a:srgbClr val="000000"/>
                          </a:solidFill>
                          <a:latin typeface="Poppins"/>
                        </a:defRPr>
                      </a:pPr>
                      <a:r>
                        <a:t>          9.2. Automotive</a:t>
                      </a:r>
                    </a:p>
                  </a:txBody>
                  <a:tcPr>
                    <a:noFill/>
                    <a:lnL>
                      <a:noFill/>
                    </a:lnL>
                    <a:lnR>
                      <a:noFill/>
                    </a:lnR>
                    <a:lnT>
                      <a:noFill/>
                    </a:lnT>
                    <a:lnB>
                      <a:noFill/>
                    </a:lnB>
                  </a:tcPr>
                </a:tc>
              </a:tr>
              <a:tr h="322729">
                <a:tc>
                  <a:txBody>
                    <a:bodyPr/>
                    <a:lstStyle/>
                    <a:p>
                      <a:pPr>
                        <a:defRPr sz="1100" b="0">
                          <a:solidFill>
                            <a:srgbClr val="000000"/>
                          </a:solidFill>
                          <a:latin typeface="Poppins"/>
                        </a:defRPr>
                      </a:pPr>
                      <a:r>
                        <a:t>          5.11. Raw Material Analysis</a:t>
                      </a:r>
                    </a:p>
                  </a:txBody>
                  <a:tcPr>
                    <a:noFill/>
                    <a:lnL>
                      <a:noFill/>
                    </a:lnL>
                    <a:lnR>
                      <a:noFill/>
                    </a:lnR>
                    <a:lnT>
                      <a:noFill/>
                    </a:lnT>
                    <a:lnB>
                      <a:noFill/>
                    </a:lnB>
                  </a:tcPr>
                </a:tc>
                <a:tc>
                  <a:txBody>
                    <a:bodyPr/>
                    <a:lstStyle/>
                    <a:p>
                      <a:pPr>
                        <a:defRPr sz="1100" b="0">
                          <a:solidFill>
                            <a:srgbClr val="000000"/>
                          </a:solidFill>
                          <a:latin typeface="Poppins"/>
                        </a:defRPr>
                      </a:pPr>
                      <a:r>
                        <a:t>          9.3. Interior Design</a:t>
                      </a:r>
                    </a:p>
                  </a:txBody>
                  <a:tcPr>
                    <a:noFill/>
                    <a:lnL>
                      <a:noFill/>
                    </a:lnL>
                    <a:lnR>
                      <a:noFill/>
                    </a:lnR>
                    <a:lnT>
                      <a:noFill/>
                    </a:lnT>
                    <a:lnB>
                      <a:noFill/>
                    </a:lnB>
                  </a:tcPr>
                </a:tc>
              </a:tr>
              <a:tr h="322729">
                <a:tc>
                  <a:txBody>
                    <a:bodyPr/>
                    <a:lstStyle/>
                    <a:p>
                      <a:pPr>
                        <a:defRPr sz="1100" b="0">
                          <a:solidFill>
                            <a:srgbClr val="000000"/>
                          </a:solidFill>
                          <a:latin typeface="Poppins"/>
                        </a:defRPr>
                      </a:pPr>
                      <a:r>
                        <a:t>          5.12. Patent Analysis</a:t>
                      </a:r>
                    </a:p>
                  </a:txBody>
                  <a:tcPr>
                    <a:noFill/>
                    <a:lnL>
                      <a:noFill/>
                    </a:lnL>
                    <a:lnR>
                      <a:noFill/>
                    </a:lnR>
                    <a:lnT>
                      <a:noFill/>
                    </a:lnT>
                    <a:lnB>
                      <a:noFill/>
                    </a:lnB>
                  </a:tcPr>
                </a:tc>
                <a:tc>
                  <a:txBody>
                    <a:bodyPr/>
                    <a:lstStyle/>
                    <a:p>
                      <a:pPr>
                        <a:defRPr sz="1100" b="0">
                          <a:solidFill>
                            <a:srgbClr val="000000"/>
                          </a:solidFill>
                          <a:latin typeface="Poppins"/>
                        </a:defRPr>
                      </a:pPr>
                      <a:r>
                        <a:t>          9.4. Others</a:t>
                      </a:r>
                    </a:p>
                  </a:txBody>
                  <a:tcPr>
                    <a:noFill/>
                    <a:lnL>
                      <a:noFill/>
                    </a:lnL>
                    <a:lnR>
                      <a:noFill/>
                    </a:lnR>
                    <a:lnT>
                      <a:noFill/>
                    </a:lnT>
                    <a:lnB>
                      <a:noFill/>
                    </a:lnB>
                  </a:tcPr>
                </a:tc>
              </a:tr>
              <a:tr h="322729">
                <a:tc>
                  <a:txBody>
                    <a:bodyPr/>
                    <a:lstStyle/>
                    <a:p>
                      <a:pPr>
                        <a:defRPr sz="1100" b="1">
                          <a:solidFill>
                            <a:srgbClr val="7030A0"/>
                          </a:solidFill>
                          <a:latin typeface="Poppins"/>
                        </a:defRPr>
                      </a:pPr>
                      <a:r>
                        <a:t>6. Global Patterned Glass Market Size by Product Type (2019-2032)</a:t>
                      </a:r>
                    </a:p>
                  </a:txBody>
                  <a:tcPr>
                    <a:noFill/>
                    <a:lnL>
                      <a:noFill/>
                    </a:lnL>
                    <a:lnR>
                      <a:noFill/>
                    </a:lnR>
                    <a:lnT>
                      <a:noFill/>
                    </a:lnT>
                    <a:lnB>
                      <a:noFill/>
                    </a:lnB>
                  </a:tcPr>
                </a:tc>
                <a:tc>
                  <a:txBody>
                    <a:bodyPr/>
                    <a:lstStyle/>
                    <a:p>
                      <a:pPr>
                        <a:defRPr sz="1100" b="1">
                          <a:solidFill>
                            <a:srgbClr val="7030A0"/>
                          </a:solidFill>
                          <a:latin typeface="Poppins"/>
                        </a:defRPr>
                      </a:pPr>
                      <a:r>
                        <a:t>10. Global Patterned Glass Market Size by Industry (2019-2032)</a:t>
                      </a:r>
                    </a:p>
                  </a:txBody>
                  <a:tcPr>
                    <a:noFill/>
                    <a:lnL>
                      <a:noFill/>
                    </a:lnL>
                    <a:lnR>
                      <a:noFill/>
                    </a:lnR>
                    <a:lnT>
                      <a:noFill/>
                    </a:lnT>
                    <a:lnB>
                      <a:noFill/>
                    </a:lnB>
                  </a:tcPr>
                </a:tc>
              </a:tr>
              <a:tr h="322729">
                <a:tc>
                  <a:txBody>
                    <a:bodyPr/>
                    <a:lstStyle/>
                    <a:p>
                      <a:pPr>
                        <a:defRPr sz="1100" b="0">
                          <a:solidFill>
                            <a:srgbClr val="000000"/>
                          </a:solidFill>
                          <a:latin typeface="Poppins"/>
                        </a:defRPr>
                      </a:pPr>
                      <a:r>
                        <a:t>          6.1. Tempered Patterned Glass</a:t>
                      </a:r>
                    </a:p>
                  </a:txBody>
                  <a:tcPr>
                    <a:noFill/>
                    <a:lnL>
                      <a:noFill/>
                    </a:lnL>
                    <a:lnR>
                      <a:noFill/>
                    </a:lnR>
                    <a:lnT>
                      <a:noFill/>
                    </a:lnT>
                    <a:lnB>
                      <a:noFill/>
                    </a:lnB>
                  </a:tcPr>
                </a:tc>
                <a:tc>
                  <a:txBody>
                    <a:bodyPr/>
                    <a:lstStyle/>
                    <a:p>
                      <a:pPr>
                        <a:defRPr sz="1100" b="0">
                          <a:solidFill>
                            <a:srgbClr val="000000"/>
                          </a:solidFill>
                          <a:latin typeface="Poppins"/>
                        </a:defRPr>
                      </a:pPr>
                      <a:r>
                        <a:t>          10.1. Residential</a:t>
                      </a:r>
                    </a:p>
                  </a:txBody>
                  <a:tcPr>
                    <a:noFill/>
                    <a:lnL>
                      <a:noFill/>
                    </a:lnL>
                    <a:lnR>
                      <a:noFill/>
                    </a:lnR>
                    <a:lnT>
                      <a:noFill/>
                    </a:lnT>
                    <a:lnB>
                      <a:noFill/>
                    </a:lnB>
                  </a:tcPr>
                </a:tc>
              </a:tr>
              <a:tr h="322729">
                <a:tc>
                  <a:txBody>
                    <a:bodyPr/>
                    <a:lstStyle/>
                    <a:p>
                      <a:pPr>
                        <a:defRPr sz="1100" b="0">
                          <a:solidFill>
                            <a:srgbClr val="000000"/>
                          </a:solidFill>
                          <a:latin typeface="Poppins"/>
                        </a:defRPr>
                      </a:pPr>
                      <a:r>
                        <a:t>          6.2. Laminated Patterned Glass</a:t>
                      </a:r>
                    </a:p>
                  </a:txBody>
                  <a:tcPr>
                    <a:noFill/>
                    <a:lnL>
                      <a:noFill/>
                    </a:lnL>
                    <a:lnR>
                      <a:noFill/>
                    </a:lnR>
                    <a:lnT>
                      <a:noFill/>
                    </a:lnT>
                    <a:lnB>
                      <a:noFill/>
                    </a:lnB>
                  </a:tcPr>
                </a:tc>
                <a:tc>
                  <a:txBody>
                    <a:bodyPr/>
                    <a:lstStyle/>
                    <a:p>
                      <a:pPr>
                        <a:defRPr sz="1100" b="0">
                          <a:solidFill>
                            <a:srgbClr val="000000"/>
                          </a:solidFill>
                          <a:latin typeface="Poppins"/>
                        </a:defRPr>
                      </a:pPr>
                      <a:r>
                        <a:t>          10.2. Commercial</a:t>
                      </a:r>
                    </a:p>
                  </a:txBody>
                  <a:tcPr>
                    <a:noFill/>
                    <a:lnL>
                      <a:noFill/>
                    </a:lnL>
                    <a:lnR>
                      <a:noFill/>
                    </a:lnR>
                    <a:lnT>
                      <a:noFill/>
                    </a:lnT>
                    <a:lnB>
                      <a:noFill/>
                    </a:lnB>
                  </a:tcPr>
                </a:tc>
              </a:tr>
              <a:tr h="322729">
                <a:tc>
                  <a:txBody>
                    <a:bodyPr/>
                    <a:lstStyle/>
                    <a:p>
                      <a:pPr>
                        <a:defRPr sz="1100" b="0">
                          <a:solidFill>
                            <a:srgbClr val="000000"/>
                          </a:solidFill>
                          <a:latin typeface="Poppins"/>
                        </a:defRPr>
                      </a:pPr>
                      <a:r>
                        <a:t>          6.3. Insulated Patterned Glass</a:t>
                      </a:r>
                    </a:p>
                  </a:txBody>
                  <a:tcPr>
                    <a:noFill/>
                    <a:lnL>
                      <a:noFill/>
                    </a:lnL>
                    <a:lnR>
                      <a:noFill/>
                    </a:lnR>
                    <a:lnT>
                      <a:noFill/>
                    </a:lnT>
                    <a:lnB>
                      <a:noFill/>
                    </a:lnB>
                  </a:tcPr>
                </a:tc>
                <a:tc>
                  <a:txBody>
                    <a:bodyPr/>
                    <a:lstStyle/>
                    <a:p>
                      <a:pPr>
                        <a:defRPr sz="1100" b="0">
                          <a:solidFill>
                            <a:srgbClr val="000000"/>
                          </a:solidFill>
                          <a:latin typeface="Poppins"/>
                        </a:defRPr>
                      </a:pPr>
                      <a:r>
                        <a:t>          10.3. Others</a:t>
                      </a:r>
                    </a:p>
                  </a:txBody>
                  <a:tcPr>
                    <a:noFill/>
                    <a:lnL>
                      <a:noFill/>
                    </a:lnL>
                    <a:lnR>
                      <a:noFill/>
                    </a:lnR>
                    <a:lnT>
                      <a:noFill/>
                    </a:lnT>
                    <a:lnB>
                      <a:noFill/>
                    </a:lnB>
                  </a:tcPr>
                </a:tc>
              </a:tr>
              <a:tr h="322729">
                <a:tc>
                  <a:txBody>
                    <a:bodyPr/>
                    <a:lstStyle/>
                    <a:p>
                      <a:pPr>
                        <a:defRPr sz="1100" b="0">
                          <a:solidFill>
                            <a:srgbClr val="000000"/>
                          </a:solidFill>
                          <a:latin typeface="Poppins"/>
                        </a:defRPr>
                      </a:pPr>
                      <a:r>
                        <a:t>          6.4. Others</a:t>
                      </a:r>
                    </a:p>
                  </a:txBody>
                  <a:tcPr>
                    <a:noFill/>
                    <a:lnL>
                      <a:noFill/>
                    </a:lnL>
                    <a:lnR>
                      <a:noFill/>
                    </a:lnR>
                    <a:lnT>
                      <a:noFill/>
                    </a:lnT>
                    <a:lnB>
                      <a:noFill/>
                    </a:lnB>
                  </a:tcPr>
                </a:tc>
                <a:tc>
                  <a:txBody>
                    <a:bodyPr/>
                    <a:lstStyle/>
                    <a:p>
                      <a:pPr>
                        <a:defRPr sz="1100" b="1">
                          <a:solidFill>
                            <a:srgbClr val="7030A0"/>
                          </a:solidFill>
                          <a:latin typeface="Poppins"/>
                        </a:defRPr>
                      </a:pPr>
                      <a:r>
                        <a:t>11. Global Patterned Glass Market Size by Region (2019-2032)</a:t>
                      </a:r>
                    </a:p>
                  </a:txBody>
                  <a:tcPr>
                    <a:noFill/>
                    <a:lnL>
                      <a:noFill/>
                    </a:lnL>
                    <a:lnR>
                      <a:noFill/>
                    </a:lnR>
                    <a:lnT>
                      <a:noFill/>
                    </a:lnT>
                    <a:lnB>
                      <a:noFill/>
                    </a:lnB>
                  </a:tcPr>
                </a:tc>
              </a:tr>
              <a:tr h="322729">
                <a:tc>
                  <a:txBody>
                    <a:bodyPr/>
                    <a:lstStyle/>
                    <a:p>
                      <a:pPr>
                        <a:defRPr sz="1100" b="1">
                          <a:solidFill>
                            <a:srgbClr val="7030A0"/>
                          </a:solidFill>
                          <a:latin typeface="Poppins"/>
                        </a:defRPr>
                      </a:pPr>
                      <a:r>
                        <a:t>7. Global Patterned Glass Market Size by Distribution Channel (2019-2032)</a:t>
                      </a:r>
                    </a:p>
                  </a:txBody>
                  <a:tcPr>
                    <a:noFill/>
                    <a:lnL>
                      <a:noFill/>
                    </a:lnL>
                    <a:lnR>
                      <a:noFill/>
                    </a:lnR>
                    <a:lnT>
                      <a:noFill/>
                    </a:lnT>
                    <a:lnB>
                      <a:noFill/>
                    </a:lnB>
                  </a:tcPr>
                </a:tc>
                <a:tc>
                  <a:txBody>
                    <a:bodyPr/>
                    <a:lstStyle/>
                    <a:p>
                      <a:pPr>
                        <a:defRPr sz="1100" b="0">
                          <a:solidFill>
                            <a:srgbClr val="000000"/>
                          </a:solidFill>
                          <a:latin typeface="Poppins"/>
                        </a:defRPr>
                      </a:pPr>
                      <a:r>
                        <a:t>          11.1. North America (By Product Type, By Distribution Channel, By Thickness, By Application, By Industry)</a:t>
                      </a:r>
                    </a:p>
                  </a:txBody>
                  <a:tcPr>
                    <a:noFill/>
                    <a:lnL>
                      <a:noFill/>
                    </a:lnL>
                    <a:lnR>
                      <a:noFill/>
                    </a:lnR>
                    <a:lnT>
                      <a:noFill/>
                    </a:lnT>
                    <a:lnB>
                      <a:noFill/>
                    </a:lnB>
                  </a:tcPr>
                </a:tc>
              </a:tr>
              <a:tr h="322729">
                <a:tc>
                  <a:txBody>
                    <a:bodyPr/>
                    <a:lstStyle/>
                    <a:p>
                      <a:pPr>
                        <a:defRPr sz="1100" b="0">
                          <a:solidFill>
                            <a:srgbClr val="000000"/>
                          </a:solidFill>
                          <a:latin typeface="Poppins"/>
                        </a:defRPr>
                      </a:pPr>
                      <a:r>
                        <a:t>          7.1. Direct Sales</a:t>
                      </a:r>
                    </a:p>
                  </a:txBody>
                  <a:tcPr>
                    <a:noFill/>
                    <a:lnL>
                      <a:noFill/>
                    </a:lnL>
                    <a:lnR>
                      <a:noFill/>
                    </a:lnR>
                    <a:lnT>
                      <a:noFill/>
                    </a:lnT>
                    <a:lnB>
                      <a:noFill/>
                    </a:lnB>
                  </a:tcPr>
                </a:tc>
                <a:tc>
                  <a:txBody>
                    <a:bodyPr/>
                    <a:lstStyle/>
                    <a:p>
                      <a:pPr>
                        <a:defRPr sz="1100" b="0">
                          <a:solidFill>
                            <a:srgbClr val="000000"/>
                          </a:solidFill>
                          <a:latin typeface="Poppins"/>
                        </a:defRPr>
                      </a:pPr>
                      <a:r>
                        <a:t>                    11.1.1. US</a:t>
                      </a:r>
                    </a:p>
                  </a:txBody>
                  <a:tcPr>
                    <a:noFill/>
                    <a:lnL>
                      <a:noFill/>
                    </a:lnL>
                    <a:lnR>
                      <a:noFill/>
                    </a:lnR>
                    <a:lnT>
                      <a:noFill/>
                    </a:lnT>
                    <a:lnB>
                      <a:noFill/>
                    </a:lnB>
                  </a:tcPr>
                </a:tc>
              </a:tr>
              <a:tr h="322729">
                <a:tc>
                  <a:txBody>
                    <a:bodyPr/>
                    <a:lstStyle/>
                    <a:p>
                      <a:pPr>
                        <a:defRPr sz="1100" b="0">
                          <a:solidFill>
                            <a:srgbClr val="000000"/>
                          </a:solidFill>
                          <a:latin typeface="Poppins"/>
                        </a:defRPr>
                      </a:pPr>
                      <a:r>
                        <a:t>          7.2. Indirect Sales</a:t>
                      </a:r>
                    </a:p>
                  </a:txBody>
                  <a:tcPr>
                    <a:noFill/>
                    <a:lnL>
                      <a:noFill/>
                    </a:lnL>
                    <a:lnR>
                      <a:noFill/>
                    </a:lnR>
                    <a:lnT>
                      <a:noFill/>
                    </a:lnT>
                    <a:lnB>
                      <a:noFill/>
                    </a:lnB>
                  </a:tcPr>
                </a:tc>
                <a:tc>
                  <a:txBody>
                    <a:bodyPr/>
                    <a:lstStyle/>
                    <a:p>
                      <a:pPr>
                        <a:defRPr sz="1100" b="0">
                          <a:solidFill>
                            <a:srgbClr val="000000"/>
                          </a:solidFill>
                          <a:latin typeface="Poppins"/>
                        </a:defRPr>
                      </a:pPr>
                      <a:r>
                        <a:t>                    11.1.2. Canada</a:t>
                      </a:r>
                    </a:p>
                  </a:txBody>
                  <a:tcPr>
                    <a:noFill/>
                    <a:lnL>
                      <a:noFill/>
                    </a:lnL>
                    <a:lnR>
                      <a:noFill/>
                    </a:lnR>
                    <a:lnT>
                      <a:noFill/>
                    </a:lnT>
                    <a:lnB>
                      <a:noFill/>
                    </a:lnB>
                  </a:tcPr>
                </a:tc>
              </a:tr>
              <a:tr h="322729">
                <a:tc>
                  <a:txBody>
                    <a:bodyPr/>
                    <a:lstStyle/>
                    <a:p>
                      <a:pPr>
                        <a:defRPr sz="1100" b="1">
                          <a:solidFill>
                            <a:srgbClr val="7030A0"/>
                          </a:solidFill>
                          <a:latin typeface="Poppins"/>
                        </a:defRPr>
                      </a:pPr>
                      <a:r>
                        <a:t>8. Global Patterned Glass Market Size by Thickness (2019-2032)</a:t>
                      </a:r>
                    </a:p>
                  </a:txBody>
                  <a:tcPr>
                    <a:noFill/>
                    <a:lnL>
                      <a:noFill/>
                    </a:lnL>
                    <a:lnR>
                      <a:noFill/>
                    </a:lnR>
                    <a:lnT>
                      <a:noFill/>
                    </a:lnT>
                    <a:lnB>
                      <a:noFill/>
                    </a:lnB>
                  </a:tcPr>
                </a:tc>
                <a:tc>
                  <a:txBody>
                    <a:bodyPr/>
                    <a:lstStyle/>
                    <a:p>
                      <a:pPr>
                        <a:defRPr sz="1100" b="0">
                          <a:solidFill>
                            <a:srgbClr val="000000"/>
                          </a:solidFill>
                          <a:latin typeface="Poppins"/>
                        </a:defRPr>
                      </a:pPr>
                      <a:r>
                        <a:t>          11.2. Europe (By Product Type, By Distribution Channel, By Thickness, By Application, By Industry)</a:t>
                      </a:r>
                    </a:p>
                  </a:txBody>
                  <a:tcPr>
                    <a:noFill/>
                    <a:lnL>
                      <a:noFill/>
                    </a:lnL>
                    <a:lnR>
                      <a:noFill/>
                    </a:lnR>
                    <a:lnT>
                      <a:noFill/>
                    </a:lnT>
                    <a:lnB>
                      <a:noFill/>
                    </a:lnB>
                  </a:tcPr>
                </a:tc>
              </a:tr>
              <a:tr h="322729">
                <a:tc>
                  <a:txBody>
                    <a:bodyPr/>
                    <a:lstStyle/>
                    <a:p>
                      <a:pPr>
                        <a:defRPr sz="1100" b="0">
                          <a:solidFill>
                            <a:srgbClr val="000000"/>
                          </a:solidFill>
                          <a:latin typeface="Poppins"/>
                        </a:defRPr>
                      </a:pPr>
                      <a:r>
                        <a:t>          8.1. Thin (less than 4mm)</a:t>
                      </a:r>
                    </a:p>
                  </a:txBody>
                  <a:tcPr>
                    <a:noFill/>
                    <a:lnL>
                      <a:noFill/>
                    </a:lnL>
                    <a:lnR>
                      <a:noFill/>
                    </a:lnR>
                    <a:lnT>
                      <a:noFill/>
                    </a:lnT>
                    <a:lnB>
                      <a:noFill/>
                    </a:lnB>
                  </a:tcPr>
                </a:tc>
                <a:tc>
                  <a:txBody>
                    <a:bodyPr/>
                    <a:lstStyle/>
                    <a:p>
                      <a:pPr>
                        <a:defRPr sz="1100" b="0">
                          <a:solidFill>
                            <a:srgbClr val="000000"/>
                          </a:solidFill>
                          <a:latin typeface="Poppins"/>
                        </a:defRPr>
                      </a:pPr>
                      <a:r>
                        <a:t>                    11.2.1. UK</a:t>
                      </a:r>
                    </a:p>
                  </a:txBody>
                  <a:tcPr>
                    <a:noFill/>
                    <a:lnL>
                      <a:noFill/>
                    </a:lnL>
                    <a:lnR>
                      <a:noFill/>
                    </a:lnR>
                    <a:lnT>
                      <a:noFill/>
                    </a:lnT>
                    <a:lnB>
                      <a:noFill/>
                    </a:lnB>
                  </a:tcPr>
                </a:tc>
              </a:tr>
              <a:tr h="322729">
                <a:tc>
                  <a:txBody>
                    <a:bodyPr/>
                    <a:lstStyle/>
                    <a:p>
                      <a:pPr>
                        <a:defRPr sz="1100" b="0">
                          <a:solidFill>
                            <a:srgbClr val="000000"/>
                          </a:solidFill>
                          <a:latin typeface="Poppins"/>
                        </a:defRPr>
                      </a:pPr>
                      <a:r>
                        <a:t>          8.2. Medium (4mm to 10mm)</a:t>
                      </a:r>
                    </a:p>
                  </a:txBody>
                  <a:tcPr>
                    <a:noFill/>
                    <a:lnL>
                      <a:noFill/>
                    </a:lnL>
                    <a:lnR>
                      <a:noFill/>
                    </a:lnR>
                    <a:lnT>
                      <a:noFill/>
                    </a:lnT>
                    <a:lnB>
                      <a:noFill/>
                    </a:lnB>
                  </a:tcPr>
                </a:tc>
                <a:tc>
                  <a:txBody>
                    <a:bodyPr/>
                    <a:lstStyle/>
                    <a:p>
                      <a:pPr>
                        <a:defRPr sz="1100" b="0">
                          <a:solidFill>
                            <a:srgbClr val="000000"/>
                          </a:solidFill>
                          <a:latin typeface="Poppins"/>
                        </a:defRPr>
                      </a:pPr>
                      <a:r>
                        <a:t>                    11.2.2. Germany</a:t>
                      </a:r>
                    </a:p>
                  </a:txBody>
                  <a:tcPr>
                    <a:noFill/>
                    <a:lnL>
                      <a:noFill/>
                    </a:lnL>
                    <a:lnR>
                      <a:noFill/>
                    </a:lnR>
                    <a:lnT>
                      <a:noFill/>
                    </a:lnT>
                    <a:lnB>
                      <a:noFill/>
                    </a:lnB>
                  </a:tcPr>
                </a:tc>
              </a:tr>
              <a:tr h="322729">
                <a:tc>
                  <a:txBody>
                    <a:bodyPr/>
                    <a:lstStyle/>
                    <a:p>
                      <a:pPr>
                        <a:defRPr sz="1100" b="0">
                          <a:solidFill>
                            <a:srgbClr val="000000"/>
                          </a:solidFill>
                          <a:latin typeface="Poppins"/>
                        </a:defRPr>
                      </a:pPr>
                      <a:r>
                        <a:t>          8.3. Thick (more than 10mm)</a:t>
                      </a:r>
                    </a:p>
                  </a:txBody>
                  <a:tcPr>
                    <a:noFill/>
                    <a:lnL>
                      <a:noFill/>
                    </a:lnL>
                    <a:lnR>
                      <a:noFill/>
                    </a:lnR>
                    <a:lnT>
                      <a:noFill/>
                    </a:lnT>
                    <a:lnB>
                      <a:noFill/>
                    </a:lnB>
                  </a:tcPr>
                </a:tc>
                <a:tc>
                  <a:txBody>
                    <a:bodyPr/>
                    <a:lstStyle/>
                    <a:p>
                      <a:pPr>
                        <a:defRPr sz="1100" b="0">
                          <a:solidFill>
                            <a:srgbClr val="000000"/>
                          </a:solidFill>
                          <a:latin typeface="Poppins"/>
                        </a:defRPr>
                      </a:pPr>
                      <a:r>
                        <a:t>                    11.2.3. Spain</a:t>
                      </a:r>
                    </a:p>
                  </a:txBody>
                  <a:tcPr>
                    <a:noFill/>
                    <a:lnL>
                      <a:noFill/>
                    </a:lnL>
                    <a:lnR>
                      <a:noFill/>
                    </a:lnR>
                    <a:lnT>
                      <a:noFill/>
                    </a:lnT>
                    <a:lnB>
                      <a:noFill/>
                    </a:lnB>
                  </a:tcPr>
                </a:tc>
              </a:tr>
              <a:tr h="322729">
                <a:tc>
                  <a:txBody>
                    <a:bodyPr/>
                    <a:lstStyle/>
                    <a:p>
                      <a:pPr>
                        <a:defRPr sz="1100" b="1">
                          <a:solidFill>
                            <a:srgbClr val="7030A0"/>
                          </a:solidFill>
                          <a:latin typeface="Poppins"/>
                        </a:defRPr>
                      </a:pPr>
                      <a:r>
                        <a:t>9. Global Patterned Glass Market Size by Application (2019-2032)</a:t>
                      </a:r>
                    </a:p>
                  </a:txBody>
                  <a:tcPr>
                    <a:noFill/>
                    <a:lnL>
                      <a:noFill/>
                    </a:lnL>
                    <a:lnR>
                      <a:noFill/>
                    </a:lnR>
                    <a:lnT>
                      <a:noFill/>
                    </a:lnT>
                    <a:lnB>
                      <a:noFill/>
                    </a:lnB>
                  </a:tcPr>
                </a:tc>
                <a:tc>
                  <a:txBody>
                    <a:bodyPr/>
                    <a:lstStyle/>
                    <a:p>
                      <a:pPr>
                        <a:defRPr sz="1100" b="0">
                          <a:solidFill>
                            <a:srgbClr val="000000"/>
                          </a:solidFill>
                          <a:latin typeface="Poppins"/>
                        </a:defRPr>
                      </a:pPr>
                      <a:r>
                        <a:t>                    11.2.4. France</a:t>
                      </a:r>
                    </a:p>
                  </a:txBody>
                  <a:tcPr>
                    <a:noFill/>
                    <a:lnL>
                      <a:noFill/>
                    </a:lnL>
                    <a:lnR>
                      <a:noFill/>
                    </a:lnR>
                    <a:lnT>
                      <a:noFill/>
                    </a:lnT>
                    <a:lnB>
                      <a:noFill/>
                    </a:lnB>
                  </a:tcPr>
                </a:tc>
              </a:tr>
              <a:tr h="322736">
                <a:tc>
                  <a:txBody>
                    <a:bodyPr/>
                    <a:lstStyle/>
                    <a:p>
                      <a:pPr>
                        <a:defRPr sz="1100" b="0">
                          <a:solidFill>
                            <a:srgbClr val="000000"/>
                          </a:solidFill>
                          <a:latin typeface="Poppins"/>
                        </a:defRPr>
                      </a:pPr>
                      <a:r>
                        <a:t>          9.1. Architectural</a:t>
                      </a:r>
                    </a:p>
                  </a:txBody>
                  <a:tcPr>
                    <a:noFill/>
                    <a:lnL>
                      <a:noFill/>
                    </a:lnL>
                    <a:lnR>
                      <a:noFill/>
                    </a:lnR>
                    <a:lnT>
                      <a:noFill/>
                    </a:lnT>
                    <a:lnB>
                      <a:noFill/>
                    </a:lnB>
                  </a:tcPr>
                </a:tc>
                <a:tc>
                  <a:txBody>
                    <a:bodyPr/>
                    <a:lstStyle/>
                    <a:p>
                      <a:pPr>
                        <a:defRPr sz="1100" b="0">
                          <a:solidFill>
                            <a:srgbClr val="000000"/>
                          </a:solidFill>
                          <a:latin typeface="Poppins"/>
                        </a:defRPr>
                      </a:pPr>
                      <a:r>
                        <a:t>                    11.2.5. Italy</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11.2.6. Rest of Europe</a:t>
                      </a:r>
                    </a:p>
                  </a:txBody>
                  <a:tcPr>
                    <a:noFill/>
                    <a:lnL>
                      <a:noFill/>
                    </a:lnL>
                    <a:lnR>
                      <a:noFill/>
                    </a:lnR>
                    <a:lnT>
                      <a:noFill/>
                    </a:lnT>
                    <a:lnB>
                      <a:noFill/>
                    </a:lnB>
                  </a:tcPr>
                </a:tc>
                <a:tc>
                  <a:txBody>
                    <a:bodyPr/>
                    <a:lstStyle/>
                    <a:p>
                      <a:pPr>
                        <a:defRPr sz="1100" b="0">
                          <a:solidFill>
                            <a:srgbClr val="000000"/>
                          </a:solidFill>
                          <a:latin typeface="Poppins"/>
                        </a:defRPr>
                      </a:pPr>
                      <a:r>
                        <a:t>          12.2. Market Positioning of Key Players, 2024</a:t>
                      </a:r>
                    </a:p>
                  </a:txBody>
                  <a:tcPr>
                    <a:noFill/>
                    <a:lnL>
                      <a:noFill/>
                    </a:lnL>
                    <a:lnR>
                      <a:noFill/>
                    </a:lnR>
                    <a:lnT>
                      <a:noFill/>
                    </a:lnT>
                    <a:lnB>
                      <a:noFill/>
                    </a:lnB>
                  </a:tcPr>
                </a:tc>
              </a:tr>
              <a:tr h="322729">
                <a:tc>
                  <a:txBody>
                    <a:bodyPr/>
                    <a:lstStyle/>
                    <a:p>
                      <a:pPr>
                        <a:defRPr sz="1100" b="0">
                          <a:solidFill>
                            <a:srgbClr val="000000"/>
                          </a:solidFill>
                          <a:latin typeface="Poppins"/>
                        </a:defRPr>
                      </a:pPr>
                      <a:r>
                        <a:t>          11.3. Asia-Pacific (By Product Type, By Distribution Channel, By Thickness, By Application, By Industry)</a:t>
                      </a:r>
                    </a:p>
                  </a:txBody>
                  <a:tcPr>
                    <a:noFill/>
                    <a:lnL>
                      <a:noFill/>
                    </a:lnL>
                    <a:lnR>
                      <a:noFill/>
                    </a:lnR>
                    <a:lnT>
                      <a:noFill/>
                    </a:lnT>
                    <a:lnB>
                      <a:noFill/>
                    </a:lnB>
                  </a:tcPr>
                </a:tc>
                <a:tc>
                  <a:txBody>
                    <a:bodyPr/>
                    <a:lstStyle/>
                    <a:p>
                      <a:pPr>
                        <a:defRPr sz="1100" b="0">
                          <a:solidFill>
                            <a:srgbClr val="000000"/>
                          </a:solidFill>
                          <a:latin typeface="Poppins"/>
                        </a:defRPr>
                      </a:pPr>
                      <a:r>
                        <a:t>          12.3. Strategies Adopted by Key Market Players</a:t>
                      </a:r>
                    </a:p>
                  </a:txBody>
                  <a:tcPr>
                    <a:noFill/>
                    <a:lnL>
                      <a:noFill/>
                    </a:lnL>
                    <a:lnR>
                      <a:noFill/>
                    </a:lnR>
                    <a:lnT>
                      <a:noFill/>
                    </a:lnT>
                    <a:lnB>
                      <a:noFill/>
                    </a:lnB>
                  </a:tcPr>
                </a:tc>
              </a:tr>
              <a:tr h="322729">
                <a:tc>
                  <a:txBody>
                    <a:bodyPr/>
                    <a:lstStyle/>
                    <a:p>
                      <a:pPr>
                        <a:defRPr sz="1100" b="0">
                          <a:solidFill>
                            <a:srgbClr val="000000"/>
                          </a:solidFill>
                          <a:latin typeface="Poppins"/>
                        </a:defRPr>
                      </a:pPr>
                      <a:r>
                        <a:t>                    11.3.1. China</a:t>
                      </a:r>
                    </a:p>
                  </a:txBody>
                  <a:tcPr>
                    <a:noFill/>
                    <a:lnL>
                      <a:noFill/>
                    </a:lnL>
                    <a:lnR>
                      <a:noFill/>
                    </a:lnR>
                    <a:lnT>
                      <a:noFill/>
                    </a:lnT>
                    <a:lnB>
                      <a:noFill/>
                    </a:lnB>
                  </a:tcPr>
                </a:tc>
                <a:tc>
                  <a:txBody>
                    <a:bodyPr/>
                    <a:lstStyle/>
                    <a:p>
                      <a:pPr>
                        <a:defRPr sz="1100" b="0">
                          <a:solidFill>
                            <a:srgbClr val="000000"/>
                          </a:solidFill>
                          <a:latin typeface="Poppins"/>
                        </a:defRPr>
                      </a:pPr>
                      <a:r>
                        <a:t>          12.4. Recent Developments in the Market</a:t>
                      </a:r>
                    </a:p>
                  </a:txBody>
                  <a:tcPr>
                    <a:noFill/>
                    <a:lnL>
                      <a:noFill/>
                    </a:lnL>
                    <a:lnR>
                      <a:noFill/>
                    </a:lnR>
                    <a:lnT>
                      <a:noFill/>
                    </a:lnT>
                    <a:lnB>
                      <a:noFill/>
                    </a:lnB>
                  </a:tcPr>
                </a:tc>
              </a:tr>
              <a:tr h="322729">
                <a:tc>
                  <a:txBody>
                    <a:bodyPr/>
                    <a:lstStyle/>
                    <a:p>
                      <a:pPr>
                        <a:defRPr sz="1100" b="0">
                          <a:solidFill>
                            <a:srgbClr val="000000"/>
                          </a:solidFill>
                          <a:latin typeface="Poppins"/>
                        </a:defRPr>
                      </a:pPr>
                      <a:r>
                        <a:t>                    11.3.2. India</a:t>
                      </a:r>
                    </a:p>
                  </a:txBody>
                  <a:tcPr>
                    <a:noFill/>
                    <a:lnL>
                      <a:noFill/>
                    </a:lnL>
                    <a:lnR>
                      <a:noFill/>
                    </a:lnR>
                    <a:lnT>
                      <a:noFill/>
                    </a:lnT>
                    <a:lnB>
                      <a:noFill/>
                    </a:lnB>
                  </a:tcPr>
                </a:tc>
                <a:tc>
                  <a:txBody>
                    <a:bodyPr/>
                    <a:lstStyle/>
                    <a:p>
                      <a:pPr>
                        <a:defRPr sz="1100" b="0">
                          <a:solidFill>
                            <a:srgbClr val="000000"/>
                          </a:solidFill>
                          <a:latin typeface="Poppins"/>
                        </a:defRPr>
                      </a:pPr>
                      <a:r>
                        <a:t>          12.5. Company Market Share Analysis, 2024</a:t>
                      </a:r>
                    </a:p>
                  </a:txBody>
                  <a:tcPr>
                    <a:noFill/>
                    <a:lnL>
                      <a:noFill/>
                    </a:lnL>
                    <a:lnR>
                      <a:noFill/>
                    </a:lnR>
                    <a:lnT>
                      <a:noFill/>
                    </a:lnT>
                    <a:lnB>
                      <a:noFill/>
                    </a:lnB>
                  </a:tcPr>
                </a:tc>
              </a:tr>
              <a:tr h="322729">
                <a:tc>
                  <a:txBody>
                    <a:bodyPr/>
                    <a:lstStyle/>
                    <a:p>
                      <a:pPr>
                        <a:defRPr sz="1100" b="0">
                          <a:solidFill>
                            <a:srgbClr val="000000"/>
                          </a:solidFill>
                          <a:latin typeface="Poppins"/>
                        </a:defRPr>
                      </a:pPr>
                      <a:r>
                        <a:t>                    11.3.3. Japan</a:t>
                      </a:r>
                    </a:p>
                  </a:txBody>
                  <a:tcPr>
                    <a:noFill/>
                    <a:lnL>
                      <a:noFill/>
                    </a:lnL>
                    <a:lnR>
                      <a:noFill/>
                    </a:lnR>
                    <a:lnT>
                      <a:noFill/>
                    </a:lnT>
                    <a:lnB>
                      <a:noFill/>
                    </a:lnB>
                  </a:tcPr>
                </a:tc>
                <a:tc>
                  <a:txBody>
                    <a:bodyPr/>
                    <a:lstStyle/>
                    <a:p>
                      <a:pPr>
                        <a:defRPr sz="1100" b="1">
                          <a:solidFill>
                            <a:srgbClr val="7030A0"/>
                          </a:solidFill>
                          <a:latin typeface="Poppins"/>
                        </a:defRPr>
                      </a:pPr>
                      <a:r>
                        <a:t>13. Key Company Profiles</a:t>
                      </a:r>
                    </a:p>
                  </a:txBody>
                  <a:tcPr>
                    <a:noFill/>
                    <a:lnL>
                      <a:noFill/>
                    </a:lnL>
                    <a:lnR>
                      <a:noFill/>
                    </a:lnR>
                    <a:lnT>
                      <a:noFill/>
                    </a:lnT>
                    <a:lnB>
                      <a:noFill/>
                    </a:lnB>
                  </a:tcPr>
                </a:tc>
              </a:tr>
              <a:tr h="322729">
                <a:tc>
                  <a:txBody>
                    <a:bodyPr/>
                    <a:lstStyle/>
                    <a:p>
                      <a:pPr>
                        <a:defRPr sz="1100" b="0">
                          <a:solidFill>
                            <a:srgbClr val="000000"/>
                          </a:solidFill>
                          <a:latin typeface="Poppins"/>
                        </a:defRPr>
                      </a:pPr>
                      <a:r>
                        <a:t>                    11.3.4. South Korea</a:t>
                      </a:r>
                    </a:p>
                  </a:txBody>
                  <a:tcPr>
                    <a:noFill/>
                    <a:lnL>
                      <a:noFill/>
                    </a:lnL>
                    <a:lnR>
                      <a:noFill/>
                    </a:lnR>
                    <a:lnT>
                      <a:noFill/>
                    </a:lnT>
                    <a:lnB>
                      <a:noFill/>
                    </a:lnB>
                  </a:tcPr>
                </a:tc>
                <a:tc>
                  <a:txBody>
                    <a:bodyPr/>
                    <a:lstStyle/>
                    <a:p>
                      <a:pPr>
                        <a:defRPr sz="1100" b="0">
                          <a:solidFill>
                            <a:srgbClr val="000000"/>
                          </a:solidFill>
                          <a:latin typeface="Poppins"/>
                        </a:defRPr>
                      </a:pPr>
                      <a:r>
                        <a:t>          13.1. AGC Inc.</a:t>
                      </a:r>
                    </a:p>
                  </a:txBody>
                  <a:tcPr>
                    <a:noFill/>
                    <a:lnL>
                      <a:noFill/>
                    </a:lnL>
                    <a:lnR>
                      <a:noFill/>
                    </a:lnR>
                    <a:lnT>
                      <a:noFill/>
                    </a:lnT>
                    <a:lnB>
                      <a:noFill/>
                    </a:lnB>
                  </a:tcPr>
                </a:tc>
              </a:tr>
              <a:tr h="322729">
                <a:tc>
                  <a:txBody>
                    <a:bodyPr/>
                    <a:lstStyle/>
                    <a:p>
                      <a:pPr>
                        <a:defRPr sz="1100" b="0">
                          <a:solidFill>
                            <a:srgbClr val="000000"/>
                          </a:solidFill>
                          <a:latin typeface="Poppins"/>
                        </a:defRPr>
                      </a:pPr>
                      <a:r>
                        <a:t>                    11.3.5. Rest of Asia Pacific</a:t>
                      </a:r>
                    </a:p>
                  </a:txBody>
                  <a:tcPr>
                    <a:noFill/>
                    <a:lnL>
                      <a:noFill/>
                    </a:lnL>
                    <a:lnR>
                      <a:noFill/>
                    </a:lnR>
                    <a:lnT>
                      <a:noFill/>
                    </a:lnT>
                    <a:lnB>
                      <a:noFill/>
                    </a:lnB>
                  </a:tcPr>
                </a:tc>
                <a:tc>
                  <a:txBody>
                    <a:bodyPr/>
                    <a:lstStyle/>
                    <a:p>
                      <a:pPr>
                        <a:defRPr sz="1100" b="0">
                          <a:solidFill>
                            <a:srgbClr val="000000"/>
                          </a:solidFill>
                          <a:latin typeface="Poppins"/>
                        </a:defRPr>
                      </a:pPr>
                      <a:r>
                        <a:t>                    13.1.1. Company Overview</a:t>
                      </a:r>
                    </a:p>
                  </a:txBody>
                  <a:tcPr>
                    <a:noFill/>
                    <a:lnL>
                      <a:noFill/>
                    </a:lnL>
                    <a:lnR>
                      <a:noFill/>
                    </a:lnR>
                    <a:lnT>
                      <a:noFill/>
                    </a:lnT>
                    <a:lnB>
                      <a:noFill/>
                    </a:lnB>
                  </a:tcPr>
                </a:tc>
              </a:tr>
              <a:tr h="322729">
                <a:tc>
                  <a:txBody>
                    <a:bodyPr/>
                    <a:lstStyle/>
                    <a:p>
                      <a:pPr>
                        <a:defRPr sz="1100" b="0">
                          <a:solidFill>
                            <a:srgbClr val="000000"/>
                          </a:solidFill>
                          <a:latin typeface="Poppins"/>
                        </a:defRPr>
                      </a:pPr>
                      <a:r>
                        <a:t>          11.4. Latin America (By Product Type, By Distribution Channel, By Thickness, By Application, By Industry)</a:t>
                      </a:r>
                    </a:p>
                  </a:txBody>
                  <a:tcPr>
                    <a:noFill/>
                    <a:lnL>
                      <a:noFill/>
                    </a:lnL>
                    <a:lnR>
                      <a:noFill/>
                    </a:lnR>
                    <a:lnT>
                      <a:noFill/>
                    </a:lnT>
                    <a:lnB>
                      <a:noFill/>
                    </a:lnB>
                  </a:tcPr>
                </a:tc>
                <a:tc>
                  <a:txBody>
                    <a:bodyPr/>
                    <a:lstStyle/>
                    <a:p>
                      <a:pPr>
                        <a:defRPr sz="1100" b="0">
                          <a:solidFill>
                            <a:srgbClr val="000000"/>
                          </a:solidFill>
                          <a:latin typeface="Poppins"/>
                        </a:defRPr>
                      </a:pPr>
                      <a:r>
                        <a:t>                    13.1.2. Product Portfolio Overview</a:t>
                      </a:r>
                    </a:p>
                  </a:txBody>
                  <a:tcPr>
                    <a:noFill/>
                    <a:lnL>
                      <a:noFill/>
                    </a:lnL>
                    <a:lnR>
                      <a:noFill/>
                    </a:lnR>
                    <a:lnT>
                      <a:noFill/>
                    </a:lnT>
                    <a:lnB>
                      <a:noFill/>
                    </a:lnB>
                  </a:tcPr>
                </a:tc>
              </a:tr>
              <a:tr h="322729">
                <a:tc>
                  <a:txBody>
                    <a:bodyPr/>
                    <a:lstStyle/>
                    <a:p>
                      <a:pPr>
                        <a:defRPr sz="1100" b="0">
                          <a:solidFill>
                            <a:srgbClr val="000000"/>
                          </a:solidFill>
                          <a:latin typeface="Poppins"/>
                        </a:defRPr>
                      </a:pPr>
                      <a:r>
                        <a:t>                    11.4.1. Brazil</a:t>
                      </a:r>
                    </a:p>
                  </a:txBody>
                  <a:tcPr>
                    <a:noFill/>
                    <a:lnL>
                      <a:noFill/>
                    </a:lnL>
                    <a:lnR>
                      <a:noFill/>
                    </a:lnR>
                    <a:lnT>
                      <a:noFill/>
                    </a:lnT>
                    <a:lnB>
                      <a:noFill/>
                    </a:lnB>
                  </a:tcPr>
                </a:tc>
                <a:tc>
                  <a:txBody>
                    <a:bodyPr/>
                    <a:lstStyle/>
                    <a:p>
                      <a:pPr>
                        <a:defRPr sz="1100" b="0">
                          <a:solidFill>
                            <a:srgbClr val="000000"/>
                          </a:solidFill>
                          <a:latin typeface="Poppins"/>
                        </a:defRPr>
                      </a:pPr>
                      <a:r>
                        <a:t>                    13.1.3. Financial Overview</a:t>
                      </a:r>
                    </a:p>
                  </a:txBody>
                  <a:tcPr>
                    <a:noFill/>
                    <a:lnL>
                      <a:noFill/>
                    </a:lnL>
                    <a:lnR>
                      <a:noFill/>
                    </a:lnR>
                    <a:lnT>
                      <a:noFill/>
                    </a:lnT>
                    <a:lnB>
                      <a:noFill/>
                    </a:lnB>
                  </a:tcPr>
                </a:tc>
              </a:tr>
              <a:tr h="322729">
                <a:tc>
                  <a:txBody>
                    <a:bodyPr/>
                    <a:lstStyle/>
                    <a:p>
                      <a:pPr>
                        <a:defRPr sz="1100" b="0">
                          <a:solidFill>
                            <a:srgbClr val="000000"/>
                          </a:solidFill>
                          <a:latin typeface="Poppins"/>
                        </a:defRPr>
                      </a:pPr>
                      <a:r>
                        <a:t>                    11.4.2. Mexico</a:t>
                      </a:r>
                    </a:p>
                  </a:txBody>
                  <a:tcPr>
                    <a:noFill/>
                    <a:lnL>
                      <a:noFill/>
                    </a:lnL>
                    <a:lnR>
                      <a:noFill/>
                    </a:lnR>
                    <a:lnT>
                      <a:noFill/>
                    </a:lnT>
                    <a:lnB>
                      <a:noFill/>
                    </a:lnB>
                  </a:tcPr>
                </a:tc>
                <a:tc>
                  <a:txBody>
                    <a:bodyPr/>
                    <a:lstStyle/>
                    <a:p>
                      <a:pPr>
                        <a:defRPr sz="1100" b="0">
                          <a:solidFill>
                            <a:srgbClr val="000000"/>
                          </a:solidFill>
                          <a:latin typeface="Poppins"/>
                        </a:defRPr>
                      </a:pPr>
                      <a:r>
                        <a:t>                    13.1.4. Key Developments</a:t>
                      </a:r>
                    </a:p>
                  </a:txBody>
                  <a:tcPr>
                    <a:noFill/>
                    <a:lnL>
                      <a:noFill/>
                    </a:lnL>
                    <a:lnR>
                      <a:noFill/>
                    </a:lnR>
                    <a:lnT>
                      <a:noFill/>
                    </a:lnT>
                    <a:lnB>
                      <a:noFill/>
                    </a:lnB>
                  </a:tcPr>
                </a:tc>
              </a:tr>
              <a:tr h="322729">
                <a:tc>
                  <a:txBody>
                    <a:bodyPr/>
                    <a:lstStyle/>
                    <a:p>
                      <a:pPr>
                        <a:defRPr sz="1100" b="0">
                          <a:solidFill>
                            <a:srgbClr val="000000"/>
                          </a:solidFill>
                          <a:latin typeface="Poppins"/>
                        </a:defRPr>
                      </a:pPr>
                      <a:r>
                        <a:t>                    11.4.3. Rest of Latin America</a:t>
                      </a:r>
                    </a:p>
                  </a:txBody>
                  <a:tcPr>
                    <a:noFill/>
                    <a:lnL>
                      <a:noFill/>
                    </a:lnL>
                    <a:lnR>
                      <a:noFill/>
                    </a:lnR>
                    <a:lnT>
                      <a:noFill/>
                    </a:lnT>
                    <a:lnB>
                      <a:noFill/>
                    </a:lnB>
                  </a:tcPr>
                </a:tc>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22729">
                <a:tc>
                  <a:txBody>
                    <a:bodyPr/>
                    <a:lstStyle/>
                    <a:p>
                      <a:pPr>
                        <a:defRPr sz="1100" b="0">
                          <a:solidFill>
                            <a:srgbClr val="000000"/>
                          </a:solidFill>
                          <a:latin typeface="Poppins"/>
                        </a:defRPr>
                      </a:pPr>
                      <a:r>
                        <a:t>          11.5. Middle East &amp; Africa (By Product Type, By Distribution Channel, By Thickness, By Application, By Industry)</a:t>
                      </a:r>
                    </a:p>
                  </a:txBody>
                  <a:tcPr>
                    <a:noFill/>
                    <a:lnL>
                      <a:noFill/>
                    </a:lnL>
                    <a:lnR>
                      <a:noFill/>
                    </a:lnR>
                    <a:lnT>
                      <a:noFill/>
                    </a:lnT>
                    <a:lnB>
                      <a:noFill/>
                    </a:lnB>
                  </a:tcPr>
                </a:tc>
                <a:tc>
                  <a:txBody>
                    <a:bodyPr/>
                    <a:lstStyle/>
                    <a:p>
                      <a:pPr>
                        <a:defRPr sz="1100" b="0">
                          <a:solidFill>
                            <a:srgbClr val="000000"/>
                          </a:solidFill>
                          <a:latin typeface="Poppins"/>
                        </a:defRPr>
                      </a:pPr>
                      <a:r>
                        <a:t>          13.2. Saint-Gobain</a:t>
                      </a:r>
                    </a:p>
                  </a:txBody>
                  <a:tcPr>
                    <a:noFill/>
                    <a:lnL>
                      <a:noFill/>
                    </a:lnL>
                    <a:lnR>
                      <a:noFill/>
                    </a:lnR>
                    <a:lnT>
                      <a:noFill/>
                    </a:lnT>
                    <a:lnB>
                      <a:noFill/>
                    </a:lnB>
                  </a:tcPr>
                </a:tc>
              </a:tr>
              <a:tr h="322729">
                <a:tc>
                  <a:txBody>
                    <a:bodyPr/>
                    <a:lstStyle/>
                    <a:p>
                      <a:pPr>
                        <a:defRPr sz="1100" b="0">
                          <a:solidFill>
                            <a:srgbClr val="000000"/>
                          </a:solidFill>
                          <a:latin typeface="Poppins"/>
                        </a:defRPr>
                      </a:pPr>
                      <a:r>
                        <a:t>                    11.5.1. GCC Countries</a:t>
                      </a:r>
                    </a:p>
                  </a:txBody>
                  <a:tcPr>
                    <a:noFill/>
                    <a:lnL>
                      <a:noFill/>
                    </a:lnL>
                    <a:lnR>
                      <a:noFill/>
                    </a:lnR>
                    <a:lnT>
                      <a:noFill/>
                    </a:lnT>
                    <a:lnB>
                      <a:noFill/>
                    </a:lnB>
                  </a:tcPr>
                </a:tc>
                <a:tc>
                  <a:txBody>
                    <a:bodyPr/>
                    <a:lstStyle/>
                    <a:p>
                      <a:pPr>
                        <a:defRPr sz="1100" b="0">
                          <a:solidFill>
                            <a:srgbClr val="000000"/>
                          </a:solidFill>
                          <a:latin typeface="Poppins"/>
                        </a:defRPr>
                      </a:pPr>
                      <a:r>
                        <a:t>          13.3. NSG Group (Pilkington)</a:t>
                      </a:r>
                    </a:p>
                  </a:txBody>
                  <a:tcPr>
                    <a:noFill/>
                    <a:lnL>
                      <a:noFill/>
                    </a:lnL>
                    <a:lnR>
                      <a:noFill/>
                    </a:lnR>
                    <a:lnT>
                      <a:noFill/>
                    </a:lnT>
                    <a:lnB>
                      <a:noFill/>
                    </a:lnB>
                  </a:tcPr>
                </a:tc>
              </a:tr>
              <a:tr h="322729">
                <a:tc>
                  <a:txBody>
                    <a:bodyPr/>
                    <a:lstStyle/>
                    <a:p>
                      <a:pPr>
                        <a:defRPr sz="1100" b="0">
                          <a:solidFill>
                            <a:srgbClr val="000000"/>
                          </a:solidFill>
                          <a:latin typeface="Poppins"/>
                        </a:defRPr>
                      </a:pPr>
                      <a:r>
                        <a:t>                    11.5.2. South Africa</a:t>
                      </a:r>
                    </a:p>
                  </a:txBody>
                  <a:tcPr>
                    <a:noFill/>
                    <a:lnL>
                      <a:noFill/>
                    </a:lnL>
                    <a:lnR>
                      <a:noFill/>
                    </a:lnR>
                    <a:lnT>
                      <a:noFill/>
                    </a:lnT>
                    <a:lnB>
                      <a:noFill/>
                    </a:lnB>
                  </a:tcPr>
                </a:tc>
                <a:tc>
                  <a:txBody>
                    <a:bodyPr/>
                    <a:lstStyle/>
                    <a:p>
                      <a:pPr>
                        <a:defRPr sz="1100" b="0">
                          <a:solidFill>
                            <a:srgbClr val="000000"/>
                          </a:solidFill>
                          <a:latin typeface="Poppins"/>
                        </a:defRPr>
                      </a:pPr>
                      <a:r>
                        <a:t>          13.4. Guardian Industries</a:t>
                      </a:r>
                    </a:p>
                  </a:txBody>
                  <a:tcPr>
                    <a:noFill/>
                    <a:lnL>
                      <a:noFill/>
                    </a:lnL>
                    <a:lnR>
                      <a:noFill/>
                    </a:lnR>
                    <a:lnT>
                      <a:noFill/>
                    </a:lnT>
                    <a:lnB>
                      <a:noFill/>
                    </a:lnB>
                  </a:tcPr>
                </a:tc>
              </a:tr>
              <a:tr h="322729">
                <a:tc>
                  <a:txBody>
                    <a:bodyPr/>
                    <a:lstStyle/>
                    <a:p>
                      <a:pPr>
                        <a:defRPr sz="1100" b="0">
                          <a:solidFill>
                            <a:srgbClr val="000000"/>
                          </a:solidFill>
                          <a:latin typeface="Poppins"/>
                        </a:defRPr>
                      </a:pPr>
                      <a:r>
                        <a:t>                    11.5.3. Rest of Middle East &amp; Africa</a:t>
                      </a:r>
                    </a:p>
                  </a:txBody>
                  <a:tcPr>
                    <a:noFill/>
                    <a:lnL>
                      <a:noFill/>
                    </a:lnL>
                    <a:lnR>
                      <a:noFill/>
                    </a:lnR>
                    <a:lnT>
                      <a:noFill/>
                    </a:lnT>
                    <a:lnB>
                      <a:noFill/>
                    </a:lnB>
                  </a:tcPr>
                </a:tc>
                <a:tc>
                  <a:txBody>
                    <a:bodyPr/>
                    <a:lstStyle/>
                    <a:p>
                      <a:pPr>
                        <a:defRPr sz="1100" b="0">
                          <a:solidFill>
                            <a:srgbClr val="000000"/>
                          </a:solidFill>
                          <a:latin typeface="Poppins"/>
                        </a:defRPr>
                      </a:pPr>
                      <a:r>
                        <a:t>          13.5. Rider Glass</a:t>
                      </a:r>
                    </a:p>
                  </a:txBody>
                  <a:tcPr>
                    <a:noFill/>
                    <a:lnL>
                      <a:noFill/>
                    </a:lnL>
                    <a:lnR>
                      <a:noFill/>
                    </a:lnR>
                    <a:lnT>
                      <a:noFill/>
                    </a:lnT>
                    <a:lnB>
                      <a:noFill/>
                    </a:lnB>
                  </a:tcPr>
                </a:tc>
              </a:tr>
              <a:tr h="322729">
                <a:tc>
                  <a:txBody>
                    <a:bodyPr/>
                    <a:lstStyle/>
                    <a:p>
                      <a:pPr>
                        <a:defRPr sz="1100" b="1">
                          <a:solidFill>
                            <a:srgbClr val="7030A0"/>
                          </a:solidFill>
                          <a:latin typeface="Poppins"/>
                        </a:defRPr>
                      </a:pPr>
                      <a:r>
                        <a:t>12. Competitive Landscape</a:t>
                      </a:r>
                    </a:p>
                  </a:txBody>
                  <a:tcPr>
                    <a:noFill/>
                    <a:lnL>
                      <a:noFill/>
                    </a:lnL>
                    <a:lnR>
                      <a:noFill/>
                    </a:lnR>
                    <a:lnT>
                      <a:noFill/>
                    </a:lnT>
                    <a:lnB>
                      <a:noFill/>
                    </a:lnB>
                  </a:tcPr>
                </a:tc>
                <a:tc>
                  <a:txBody>
                    <a:bodyPr/>
                    <a:lstStyle/>
                    <a:p>
                      <a:pPr>
                        <a:defRPr sz="1100" b="0">
                          <a:solidFill>
                            <a:srgbClr val="000000"/>
                          </a:solidFill>
                          <a:latin typeface="Poppins"/>
                        </a:defRPr>
                      </a:pPr>
                      <a:r>
                        <a:t>          13.6. PPG Industries</a:t>
                      </a:r>
                    </a:p>
                  </a:txBody>
                  <a:tcPr>
                    <a:noFill/>
                    <a:lnL>
                      <a:noFill/>
                    </a:lnL>
                    <a:lnR>
                      <a:noFill/>
                    </a:lnR>
                    <a:lnT>
                      <a:noFill/>
                    </a:lnT>
                    <a:lnB>
                      <a:noFill/>
                    </a:lnB>
                  </a:tcPr>
                </a:tc>
              </a:tr>
              <a:tr h="322736">
                <a:tc>
                  <a:txBody>
                    <a:bodyPr/>
                    <a:lstStyle/>
                    <a:p>
                      <a:pPr>
                        <a:defRPr sz="1100" b="0">
                          <a:solidFill>
                            <a:srgbClr val="000000"/>
                          </a:solidFill>
                          <a:latin typeface="Poppins"/>
                        </a:defRPr>
                      </a:pPr>
                      <a:r>
                        <a:t>          12.1. Competitive Dashboard</a:t>
                      </a:r>
                    </a:p>
                  </a:txBody>
                  <a:tcPr>
                    <a:noFill/>
                    <a:lnL>
                      <a:noFill/>
                    </a:lnL>
                    <a:lnR>
                      <a:noFill/>
                    </a:lnR>
                    <a:lnT>
                      <a:noFill/>
                    </a:lnT>
                    <a:lnB>
                      <a:noFill/>
                    </a:lnB>
                  </a:tcPr>
                </a:tc>
                <a:tc>
                  <a:txBody>
                    <a:bodyPr/>
                    <a:lstStyle/>
                    <a:p>
                      <a:pPr>
                        <a:defRPr sz="1100" b="0">
                          <a:solidFill>
                            <a:srgbClr val="000000"/>
                          </a:solidFill>
                          <a:latin typeface="Poppins"/>
                        </a:defRPr>
                      </a:pPr>
                      <a:r>
                        <a:t>          13.7. Xinyi Glass Holdings Ltd</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13.8. Bendheim</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13.9. GGI (General Glass Intl.)</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13.10. Hartung Glass Industries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13.11. Sisecam</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13.12. Asahi India Glass (AIS)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13.13. Gold Plus Glass Industry</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13.14. Abrisa Technologies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13.15. Aldora Aluminum &amp; Glass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13.16. GLASFABRIK LAMBERTS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13.17. Skyline Design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13.18. Noval Glass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13.19. Fuso Glass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13.20. Vanceva Color PVB</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1">
                          <a:solidFill>
                            <a:srgbClr val="7030A0"/>
                          </a:solidFill>
                          <a:latin typeface="P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998614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17938</TotalTime>
  <Words>2679</Words>
  <Application>Microsoft Office PowerPoint</Application>
  <PresentationFormat>Widescreen</PresentationFormat>
  <Paragraphs>536</Paragraphs>
  <Slides>47</Slides>
  <Notes>14</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47</vt:i4>
      </vt:variant>
    </vt:vector>
  </HeadingPairs>
  <TitlesOfParts>
    <vt:vector size="62"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PowerPoint Presentation</vt:lpstr>
      <vt:lpstr>MARKET DEFINITION &amp; SCOPE</vt:lpstr>
      <vt:lpstr>MARKET DEFINITION &amp; SCOPE </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MARKET IMPACTING FACTORS</vt:lpstr>
      <vt:lpstr>PowerPoint Presentation</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PowerPoint Presentation</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151</cp:revision>
  <dcterms:created xsi:type="dcterms:W3CDTF">2024-08-12T13:13:25Z</dcterms:created>
  <dcterms:modified xsi:type="dcterms:W3CDTF">2025-10-10T09:06:39Z</dcterms:modified>
</cp:coreProperties>
</file>